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3" r:id="rId26"/>
    <p:sldId id="281" r:id="rId27"/>
    <p:sldId id="282" r:id="rId28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9FF"/>
    <a:srgbClr val="094C85"/>
    <a:srgbClr val="4372C4"/>
    <a:srgbClr val="57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29"/>
    <p:restoredTop sz="94643"/>
  </p:normalViewPr>
  <p:slideViewPr>
    <p:cSldViewPr snapToGrid="0" snapToObjects="1">
      <p:cViewPr varScale="1">
        <p:scale>
          <a:sx n="102" d="100"/>
          <a:sy n="102" d="100"/>
        </p:scale>
        <p:origin x="216" y="2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272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97FE5-83C6-1141-95FD-692C6B440F2F}" type="datetimeFigureOut">
              <a:rPr lang="en-KR" smtClean="0"/>
              <a:t>2022/01/10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151459-B5EA-4A45-B87D-A75FDDDA2AE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21249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51459-B5EA-4A45-B87D-A75FDDDA2AEB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38730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Breaking down widebands into frequency selective channel into several flat channels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51459-B5EA-4A45-B87D-A75FDDDA2AEB}" type="slidenum">
              <a:rPr lang="en-KR" smtClean="0"/>
              <a:t>24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74809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F20BD-2639-1848-976F-C5C89BC74D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small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29AFDC-5457-9748-9953-F42021379A4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sm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name</a:t>
            </a:r>
          </a:p>
          <a:p>
            <a:r>
              <a:rPr lang="en-US" dirty="0"/>
              <a:t>Information Intelligent Systems Lab</a:t>
            </a:r>
          </a:p>
          <a:p>
            <a:r>
              <a:rPr lang="en-US" dirty="0" err="1"/>
              <a:t>Hanyang</a:t>
            </a:r>
            <a:r>
              <a:rPr lang="en-US" dirty="0"/>
              <a:t> university 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A57EC-F1E1-194D-8AD5-96CD547AF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E5E08-36F7-7848-B57E-046F75E13FDE}" type="datetime1">
              <a:rPr lang="en-US" smtClean="0"/>
              <a:t>1/10/22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A77AC-722C-DB46-B230-5EC659B9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B149E-50B9-D344-AAA5-63DC099D8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B810B-939D-D649-AA33-6A0C14BEBA72}" type="slidenum">
              <a:rPr lang="en-KR" smtClean="0"/>
              <a:t>‹#›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345229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950A9-9787-2C41-87F8-7D9531E55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9249"/>
            <a:ext cx="10515600" cy="663575"/>
          </a:xfrm>
        </p:spPr>
        <p:txBody>
          <a:bodyPr/>
          <a:lstStyle>
            <a:lvl1pPr>
              <a:defRPr b="1" cap="small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88845-6814-6040-9C51-12B3EF519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463"/>
            <a:ext cx="10515600" cy="47625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34187-2590-104C-B36C-3D4A12ABE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591C4-C584-D44B-A337-FC0E323AF446}" type="datetime1">
              <a:rPr lang="en-US" smtClean="0"/>
              <a:t>1/10/22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520A8-A96E-234B-9C40-FE505D62B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679BF-0AC3-0944-9C8F-8B9C98191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B810B-939D-D649-AA33-6A0C14BEBA7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48651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6B2304-55D3-F142-BFC9-C072B2708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FB617-9809-0747-A52D-69F553943594}" type="datetime1">
              <a:rPr lang="en-US" smtClean="0"/>
              <a:t>1/10/22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DD8DE5-231F-BA40-8E36-A15631568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029BB-AE60-EF41-8748-24F81983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B810B-939D-D649-AA33-6A0C14BEBA72}" type="slidenum">
              <a:rPr lang="en-KR" smtClean="0"/>
              <a:t>‹#›</a:t>
            </a:fld>
            <a:endParaRPr lang="en-KR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7AF509-9A76-B749-9FEC-E1764EF0F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9249"/>
            <a:ext cx="10515600" cy="663575"/>
          </a:xfrm>
        </p:spPr>
        <p:txBody>
          <a:bodyPr/>
          <a:lstStyle>
            <a:lvl1pPr>
              <a:defRPr b="1" cap="small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54702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B77EDA-F9D5-3B4F-94E6-727576328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369F5-9333-8C40-8C06-5B4DB1F6B16A}" type="datetime1">
              <a:rPr lang="en-US" smtClean="0"/>
              <a:t>1/10/22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A8FE4D-2DC6-DD48-9EDF-EF28D4F66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D7336-F90F-614B-B401-A55FE83DD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B810B-939D-D649-AA33-6A0C14BEBA7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9337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100000">
              <a:schemeClr val="accent1">
                <a:lumMod val="0"/>
                <a:lumOff val="100000"/>
              </a:schemeClr>
            </a:gs>
            <a:gs pos="100000">
              <a:srgbClr val="4372C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C74841-4293-3A4B-A35E-A71DCE9F1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A274AA-E626-8B4C-8BF6-27E3BB8F9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D63D9-5D46-3A44-8EC9-686431CFDA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124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94C85"/>
                </a:solidFill>
              </a:defRPr>
            </a:lvl1pPr>
          </a:lstStyle>
          <a:p>
            <a:fld id="{01624026-E3A5-CD42-9C42-5459F49B8CFE}" type="datetime1">
              <a:rPr lang="en-US" smtClean="0"/>
              <a:t>1/10/22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43BCA-4533-F343-BF8F-14EEF0D09D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94C85"/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50B27-33DC-8543-9D3B-F2C18671A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75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94C85"/>
                </a:solidFill>
              </a:defRPr>
            </a:lvl1pPr>
          </a:lstStyle>
          <a:p>
            <a:fld id="{A77B810B-939D-D649-AA33-6A0C14BEBA72}" type="slidenum">
              <a:rPr lang="en-KR" smtClean="0"/>
              <a:pPr/>
              <a:t>‹#›</a:t>
            </a:fld>
            <a:endParaRPr lang="en-K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506BD8-C67B-4347-A6A9-642FB5DFE057}"/>
              </a:ext>
            </a:extLst>
          </p:cNvPr>
          <p:cNvSpPr/>
          <p:nvPr userDrawn="1"/>
        </p:nvSpPr>
        <p:spPr>
          <a:xfrm>
            <a:off x="0" y="-11150"/>
            <a:ext cx="12192000" cy="45719"/>
          </a:xfrm>
          <a:prstGeom prst="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FB171CDE-346E-174B-9D51-8DED2798F5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8509" y="205866"/>
            <a:ext cx="1918855" cy="39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29DFA63-BD22-B249-A98E-4F15A7B50604}"/>
              </a:ext>
            </a:extLst>
          </p:cNvPr>
          <p:cNvSpPr/>
          <p:nvPr userDrawn="1"/>
        </p:nvSpPr>
        <p:spPr>
          <a:xfrm>
            <a:off x="0" y="6810117"/>
            <a:ext cx="12192000" cy="45719"/>
          </a:xfrm>
          <a:prstGeom prst="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BA2CEB-616E-6C4D-AD07-886046194741}"/>
              </a:ext>
            </a:extLst>
          </p:cNvPr>
          <p:cNvSpPr txBox="1"/>
          <p:nvPr userDrawn="1"/>
        </p:nvSpPr>
        <p:spPr>
          <a:xfrm>
            <a:off x="10530336" y="606238"/>
            <a:ext cx="1587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1000" dirty="0">
                <a:solidFill>
                  <a:srgbClr val="4372C4"/>
                </a:solidFill>
              </a:rPr>
              <a:t>Information and Intelligent</a:t>
            </a:r>
          </a:p>
          <a:p>
            <a:pPr algn="ctr"/>
            <a:r>
              <a:rPr lang="en-KR" sz="1000" dirty="0">
                <a:solidFill>
                  <a:srgbClr val="4372C4"/>
                </a:solidFill>
              </a:rPr>
              <a:t>Systems Laboratory</a:t>
            </a:r>
          </a:p>
        </p:txBody>
      </p:sp>
    </p:spTree>
    <p:extLst>
      <p:ext uri="{BB962C8B-B14F-4D97-AF65-F5344CB8AC3E}">
        <p14:creationId xmlns:p14="http://schemas.microsoft.com/office/powerpoint/2010/main" val="1233146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9BA89-F33F-9B4A-9BBC-C6F2E94E7B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81242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dirty="0"/>
              <a:t>Wireless Communications</a:t>
            </a:r>
            <a:br>
              <a:rPr lang="en-US" sz="4800" dirty="0"/>
            </a:br>
            <a:r>
              <a:rPr lang="en-US" sz="4800" dirty="0"/>
              <a:t>seminar 02</a:t>
            </a:r>
            <a:endParaRPr lang="en-KR" sz="4800" b="1" cap="smal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BCE5F6-E8C9-DC4D-889C-93F0493301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4"/>
            <a:ext cx="9144000" cy="2194801"/>
          </a:xfrm>
        </p:spPr>
        <p:txBody>
          <a:bodyPr>
            <a:normAutofit lnSpcReduction="10000"/>
          </a:bodyPr>
          <a:lstStyle/>
          <a:p>
            <a:endParaRPr lang="en-KR" dirty="0"/>
          </a:p>
          <a:p>
            <a:r>
              <a:rPr lang="en-KR" b="1" cap="small" dirty="0">
                <a:solidFill>
                  <a:srgbClr val="002060"/>
                </a:solidFill>
              </a:rPr>
              <a:t>Sungweon Hong</a:t>
            </a:r>
          </a:p>
          <a:p>
            <a:r>
              <a:rPr lang="en-KR" b="1" cap="small" dirty="0">
                <a:solidFill>
                  <a:srgbClr val="570000"/>
                </a:solidFill>
              </a:rPr>
              <a:t>Information and Intelligent systems lab</a:t>
            </a:r>
          </a:p>
          <a:p>
            <a:r>
              <a:rPr lang="en-KR" b="1" cap="small" dirty="0">
                <a:solidFill>
                  <a:srgbClr val="002060"/>
                </a:solidFill>
              </a:rPr>
              <a:t>Hanyang university</a:t>
            </a:r>
          </a:p>
          <a:p>
            <a:r>
              <a:rPr lang="en-KR" b="1" cap="small" dirty="0">
                <a:solidFill>
                  <a:srgbClr val="002060"/>
                </a:solidFill>
              </a:rPr>
              <a:t>Department of Electronic Engineering</a:t>
            </a:r>
          </a:p>
          <a:p>
            <a:endParaRPr lang="en-KR" b="1" cap="small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E6745D-C6C7-A442-80D8-EA7C6DD0C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B810B-939D-D649-AA33-6A0C14BEBA72}" type="slidenum">
              <a:rPr lang="en-KR" smtClean="0"/>
              <a:t>1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33035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89A00514-4D1F-A941-90F9-BC717D0EF2E1}"/>
              </a:ext>
            </a:extLst>
          </p:cNvPr>
          <p:cNvCxnSpPr>
            <a:cxnSpLocks/>
          </p:cNvCxnSpPr>
          <p:nvPr/>
        </p:nvCxnSpPr>
        <p:spPr>
          <a:xfrm>
            <a:off x="10062882" y="2272447"/>
            <a:ext cx="12700" cy="1071388"/>
          </a:xfrm>
          <a:prstGeom prst="curvedConnector3">
            <a:avLst>
              <a:gd name="adj1" fmla="val 6458827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E64268F-8208-AE45-9542-443E768EFB62}"/>
              </a:ext>
            </a:extLst>
          </p:cNvPr>
          <p:cNvSpPr/>
          <p:nvPr/>
        </p:nvSpPr>
        <p:spPr>
          <a:xfrm>
            <a:off x="5047988" y="4034187"/>
            <a:ext cx="3593987" cy="85115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7A1196E-BA1D-4D48-8D46-798718AC8A29}"/>
              </a:ext>
            </a:extLst>
          </p:cNvPr>
          <p:cNvSpPr/>
          <p:nvPr/>
        </p:nvSpPr>
        <p:spPr>
          <a:xfrm>
            <a:off x="5047989" y="3031299"/>
            <a:ext cx="1828800" cy="60124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503919-77C6-3246-95D1-5134E306F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Time-varying Impulse Response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D10DB4-5991-BC4B-A3CA-BD9318B504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KR" dirty="0"/>
                  <a:t>Received signal in multipath</a:t>
                </a:r>
              </a:p>
              <a:p>
                <a:pPr marL="0" indent="0">
                  <a:buNone/>
                </a:pPr>
                <a:r>
                  <a:rPr lang="en-US" b="0" dirty="0"/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d>
                              </m:sup>
                            </m:sSup>
                          </m:e>
                        </m:nary>
                      </m:e>
                    </m:d>
                  </m:oMath>
                </a14:m>
                <a:r>
                  <a:rPr lang="en-US" b="0" dirty="0"/>
                  <a:t> </a:t>
                </a:r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p>
                          </m:e>
                        </m:nary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nary>
                              <m:nary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d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nary>
                          </m:e>
                        </m:nary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KR" dirty="0"/>
                  <a:t> </a:t>
                </a:r>
              </a:p>
              <a:p>
                <a:pPr marL="0" indent="0">
                  <a:buNone/>
                </a:pPr>
                <a:endParaRPr lang="en-KR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−∞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nary>
                          </m:e>
                        </m:d>
                      </m:e>
                    </m:d>
                  </m:oMath>
                </a14:m>
                <a:r>
                  <a:rPr lang="en-KR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D10DB4-5991-BC4B-A3CA-BD9318B504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926" b="-17819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2BE6B-7427-1646-9382-3CC11DC06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B810B-939D-D649-AA33-6A0C14BEBA72}" type="slidenum">
              <a:rPr lang="en-KR" smtClean="0"/>
              <a:t>10</a:t>
            </a:fld>
            <a:endParaRPr lang="en-K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B8F90B-88C8-3145-91BE-5B3985C842E7}"/>
                  </a:ext>
                </a:extLst>
              </p:cNvPr>
              <p:cNvSpPr txBox="1"/>
              <p:nvPr/>
            </p:nvSpPr>
            <p:spPr>
              <a:xfrm>
                <a:off x="8285268" y="2539659"/>
                <a:ext cx="3068532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KR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B8F90B-88C8-3145-91BE-5B3985C84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5268" y="2539659"/>
                <a:ext cx="3068532" cy="369332"/>
              </a:xfrm>
              <a:prstGeom prst="rect">
                <a:avLst/>
              </a:prstGeom>
              <a:blipFill>
                <a:blip r:embed="rId3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18590BD6-C2D1-AF45-8EB7-8CCF9721A153}"/>
              </a:ext>
            </a:extLst>
          </p:cNvPr>
          <p:cNvCxnSpPr>
            <a:cxnSpLocks/>
          </p:cNvCxnSpPr>
          <p:nvPr/>
        </p:nvCxnSpPr>
        <p:spPr>
          <a:xfrm>
            <a:off x="6844981" y="3632550"/>
            <a:ext cx="1151537" cy="401637"/>
          </a:xfrm>
          <a:prstGeom prst="curved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61CFD4D-8117-CF41-A6E7-FD7CD767E760}"/>
              </a:ext>
            </a:extLst>
          </p:cNvPr>
          <p:cNvSpPr txBox="1"/>
          <p:nvPr/>
        </p:nvSpPr>
        <p:spPr>
          <a:xfrm>
            <a:off x="7313198" y="3558238"/>
            <a:ext cx="1802096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</a:t>
            </a:r>
            <a:r>
              <a:rPr lang="en-KR" sz="2000" dirty="0">
                <a:solidFill>
                  <a:srgbClr val="FF0000"/>
                </a:solidFill>
              </a:rPr>
              <a:t>ifting property</a:t>
            </a:r>
          </a:p>
        </p:txBody>
      </p:sp>
    </p:spTree>
    <p:extLst>
      <p:ext uri="{BB962C8B-B14F-4D97-AF65-F5344CB8AC3E}">
        <p14:creationId xmlns:p14="http://schemas.microsoft.com/office/powerpoint/2010/main" val="2660101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7F497-7AD4-0941-949B-4DA885D74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Time-varying Impulse Response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DF6DA-398E-9F44-BF0E-71174C7AE3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KR" dirty="0"/>
                  <a:t>Multipath is modeled by </a:t>
                </a:r>
                <a:r>
                  <a:rPr lang="en-KR" dirty="0">
                    <a:solidFill>
                      <a:srgbClr val="FF0000"/>
                    </a:solidFill>
                  </a:rPr>
                  <a:t>time-varying channel impulse response</a:t>
                </a:r>
              </a:p>
              <a:p>
                <a:endParaRPr lang="en-KR" sz="14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KR" dirty="0"/>
              </a:p>
              <a:p>
                <a:endParaRPr lang="en-KR" sz="1200" dirty="0"/>
              </a:p>
              <a:p>
                <a:endParaRPr lang="en-KR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DF6DA-398E-9F44-BF0E-71174C7AE3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462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8B78A1-AD0B-0948-9E4B-50310E9FD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B810B-939D-D649-AA33-6A0C14BEBA72}" type="slidenum">
              <a:rPr lang="en-KR" smtClean="0"/>
              <a:t>11</a:t>
            </a:fld>
            <a:endParaRPr lang="en-K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E506D0-1A5A-954A-8DD0-85D19B6BE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504" y="3429000"/>
            <a:ext cx="7214992" cy="321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987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D9D8F-1336-204C-A67A-DEA2C9B63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Wideband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82D127-A5DD-D848-870C-8ACC433E57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KR" dirty="0"/>
                  <a:t>Assume that the delay spread is significantly larger than the signal bandwidth 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≫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func>
                  </m:oMath>
                </a14:m>
                <a:endParaRPr lang="en-KR" dirty="0"/>
              </a:p>
              <a:p>
                <a:pPr lvl="1">
                  <a:buFontTx/>
                  <a:buChar char="-"/>
                </a:pPr>
                <a:r>
                  <a:rPr lang="en-KR" dirty="0"/>
                  <a:t>Each of the multipath can be resolved </a:t>
                </a:r>
              </a:p>
              <a:p>
                <a:pPr lvl="1">
                  <a:buFontTx/>
                  <a:buChar char="-"/>
                </a:pPr>
                <a:r>
                  <a:rPr lang="en-KR" dirty="0"/>
                  <a:t>Multipath delay spread should be considered</a:t>
                </a:r>
              </a:p>
              <a:p>
                <a:endParaRPr lang="en-KR" dirty="0"/>
              </a:p>
              <a:p>
                <a:r>
                  <a:rPr lang="en-US" dirty="0"/>
                  <a:t>U</a:t>
                </a:r>
                <a:r>
                  <a:rPr lang="en-KR" dirty="0"/>
                  <a:t>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KR" dirty="0"/>
                  <a:t> for characterizing channel</a:t>
                </a:r>
              </a:p>
              <a:p>
                <a:endParaRPr lang="en-KR" sz="105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KR" dirty="0"/>
              </a:p>
              <a:p>
                <a:pPr marL="0" indent="0">
                  <a:buNone/>
                </a:pPr>
                <a:endParaRPr lang="en-KR" sz="1100" dirty="0"/>
              </a:p>
              <a:p>
                <a:pPr lvl="1"/>
                <a:r>
                  <a:rPr lang="en-KR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KR" dirty="0"/>
                  <a:t> is random, we should charactize it statistically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82D127-A5DD-D848-870C-8ACC433E57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128" b="-2952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32A889-6671-8148-BA01-E791D73D7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B810B-939D-D649-AA33-6A0C14BEBA72}" type="slidenum">
              <a:rPr lang="en-KR" smtClean="0"/>
              <a:t>12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61334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5B378-0186-2D4E-890F-C9CBB19EB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Wideband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754D9-04D4-FE4A-A41E-59CC548C3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KR" dirty="0"/>
              <a:t>n Intuition for ISI in wideband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D76B1-F8B5-C84A-A374-B933574FE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B810B-939D-D649-AA33-6A0C14BEBA72}" type="slidenum">
              <a:rPr lang="en-KR" smtClean="0"/>
              <a:t>13</a:t>
            </a:fld>
            <a:endParaRPr lang="en-K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BF0D90-88C8-764D-AAE1-8B4780A2B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007" y="1905233"/>
            <a:ext cx="8360120" cy="378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0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8AA0F-27BC-954D-A0AB-DDEF40C05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Wideband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B7068B-07CF-C34F-9BA8-8819FE5DF2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KR" dirty="0"/>
                  <a:t>Key Assumptions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KR" dirty="0"/>
              </a:p>
              <a:p>
                <a:pPr lvl="1">
                  <a:buFontTx/>
                  <a:buChar char="-"/>
                </a:pPr>
                <a:r>
                  <a:rPr lang="en-KR" dirty="0"/>
                  <a:t>Zero-mean complex Gaussian process</a:t>
                </a:r>
              </a:p>
              <a:p>
                <a:pPr lvl="1">
                  <a:buFontTx/>
                  <a:buChar char="-"/>
                </a:pPr>
                <a:r>
                  <a:rPr lang="en-KR" dirty="0"/>
                  <a:t>Phase of each multipath component is uniformly distributed</a:t>
                </a:r>
              </a:p>
              <a:p>
                <a:pPr lvl="1">
                  <a:buFontTx/>
                  <a:buChar char="-"/>
                </a:pPr>
                <a:r>
                  <a:rPr lang="en-KR" dirty="0"/>
                  <a:t>Wide Sense Stationary (WSS)</a:t>
                </a:r>
              </a:p>
              <a:p>
                <a:pPr lvl="1">
                  <a:buFontTx/>
                  <a:buChar char="-"/>
                </a:pPr>
                <a:r>
                  <a:rPr lang="en-KR" dirty="0"/>
                  <a:t>Uncorrelated scattering (US) : channel responses are uncorrelated between two different time delays</a:t>
                </a:r>
              </a:p>
              <a:p>
                <a:endParaRPr lang="en-KR" dirty="0"/>
              </a:p>
              <a:p>
                <a:r>
                  <a:rPr lang="en-KR" dirty="0"/>
                  <a:t>Autocorrelation function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KR" dirty="0"/>
                  <a:t>)</a:t>
                </a:r>
              </a:p>
              <a:p>
                <a:pPr lvl="1">
                  <a:buFontTx/>
                  <a:buChar char="-"/>
                </a:pPr>
                <a:r>
                  <a:rPr lang="en-KR" dirty="0"/>
                  <a:t>Characteristics of wideband channel are derived from the function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</m:oMath>
                  </m:oMathPara>
                </a14:m>
                <a:endParaRPr lang="en-US" b="0" dirty="0"/>
              </a:p>
              <a:p>
                <a:pPr marL="457200" lvl="1" indent="0">
                  <a:buNone/>
                </a:pPr>
                <a:endParaRPr lang="en-US" sz="1000" b="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KR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B7068B-07CF-C34F-9BA8-8819FE5DF2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12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8FD4E-39DF-3D48-B3B3-92A5F1427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B810B-939D-D649-AA33-6A0C14BEBA72}" type="slidenum">
              <a:rPr lang="en-KR" smtClean="0"/>
              <a:t>14</a:t>
            </a:fld>
            <a:endParaRPr lang="en-K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D5F583-6426-C54B-A6E4-B762C1D9DE07}"/>
                  </a:ext>
                </a:extLst>
              </p:cNvPr>
              <p:cNvSpPr txBox="1"/>
              <p:nvPr/>
            </p:nvSpPr>
            <p:spPr>
              <a:xfrm>
                <a:off x="6902824" y="5712659"/>
                <a:ext cx="2477986" cy="369332"/>
              </a:xfrm>
              <a:prstGeom prst="rect">
                <a:avLst/>
              </a:prstGeom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∵</m:t>
                    </m:r>
                  </m:oMath>
                </a14:m>
                <a:r>
                  <a:rPr lang="en-KR" dirty="0">
                    <a:solidFill>
                      <a:srgbClr val="FF0000"/>
                    </a:solidFill>
                  </a:rPr>
                  <a:t> Wide Sense Stationary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D5F583-6426-C54B-A6E4-B762C1D9D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824" y="5712659"/>
                <a:ext cx="247798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8169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F6DC6A-C2D9-7F48-B1DD-D0EF06EA088C}"/>
              </a:ext>
            </a:extLst>
          </p:cNvPr>
          <p:cNvSpPr/>
          <p:nvPr/>
        </p:nvSpPr>
        <p:spPr>
          <a:xfrm>
            <a:off x="1290181" y="2681548"/>
            <a:ext cx="3231715" cy="77661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08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E42F35-E9A6-844F-B0AE-2A5B7067A0C4}"/>
              </a:ext>
            </a:extLst>
          </p:cNvPr>
          <p:cNvSpPr/>
          <p:nvPr/>
        </p:nvSpPr>
        <p:spPr>
          <a:xfrm>
            <a:off x="1290181" y="1853852"/>
            <a:ext cx="3231715" cy="7766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F88910-3090-3443-939B-D48B567C4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Wideband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F167A-4208-B647-B496-F7A24C5DA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Wideband Channel Characteristics</a:t>
            </a:r>
          </a:p>
          <a:p>
            <a:pPr lvl="1"/>
            <a:r>
              <a:rPr lang="en-KR" dirty="0"/>
              <a:t>Power delay profile</a:t>
            </a:r>
          </a:p>
          <a:p>
            <a:pPr lvl="1"/>
            <a:r>
              <a:rPr lang="en-KR" dirty="0"/>
              <a:t>Coherence bandwidth</a:t>
            </a:r>
          </a:p>
          <a:p>
            <a:pPr lvl="1"/>
            <a:r>
              <a:rPr lang="en-KR" dirty="0"/>
              <a:t>Doppler spread</a:t>
            </a:r>
          </a:p>
          <a:p>
            <a:pPr lvl="1"/>
            <a:r>
              <a:rPr lang="en-KR" dirty="0"/>
              <a:t>Coherence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BBD1E7-629C-E849-B0B6-8EF046156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B810B-939D-D649-AA33-6A0C14BEBA72}" type="slidenum">
              <a:rPr lang="en-KR" smtClean="0"/>
              <a:t>15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67966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055950E-EEAD-8045-849B-1C7D9E29F09C}"/>
              </a:ext>
            </a:extLst>
          </p:cNvPr>
          <p:cNvSpPr/>
          <p:nvPr/>
        </p:nvSpPr>
        <p:spPr>
          <a:xfrm>
            <a:off x="1102289" y="1414463"/>
            <a:ext cx="2698745" cy="45093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1BAF7B-C3CC-134C-A95D-F72EA920B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Coherence Bandwidth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99EAAB-5A3D-C24A-8837-EFB84BF65A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4463"/>
                <a:ext cx="10515600" cy="530701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KR" dirty="0"/>
                  <a:t>Power delay profile</a:t>
                </a:r>
              </a:p>
              <a:p>
                <a:endParaRPr lang="en-KR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≜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KR" dirty="0"/>
              </a:p>
              <a:p>
                <a:endParaRPr lang="en-KR" sz="1100" dirty="0"/>
              </a:p>
              <a:p>
                <a:pPr lvl="1"/>
                <a:r>
                  <a:rPr lang="en-KR" dirty="0"/>
                  <a:t>Average power associated with a given multipath delay</a:t>
                </a:r>
              </a:p>
              <a:p>
                <a:r>
                  <a:rPr lang="en-KR" dirty="0"/>
                  <a:t>Delay spread</a:t>
                </a:r>
              </a:p>
              <a:p>
                <a:pPr lvl="1"/>
                <a:r>
                  <a:rPr lang="en-US" dirty="0"/>
                  <a:t>T</a:t>
                </a:r>
                <a:r>
                  <a:rPr lang="en-KR" dirty="0"/>
                  <a:t>he delay associated with a given multipath component is weighted by its relative power</a:t>
                </a:r>
              </a:p>
              <a:p>
                <a:pPr lvl="1"/>
                <a:r>
                  <a:rPr lang="en-KR" b="1" dirty="0"/>
                  <a:t>Average</a:t>
                </a:r>
                <a:r>
                  <a:rPr lang="en-KR" dirty="0"/>
                  <a:t> delay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sub>
                    </m:sSub>
                  </m:oMath>
                </a14:m>
                <a:endParaRPr lang="en-US" b="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KR" dirty="0"/>
              </a:p>
              <a:p>
                <a:pPr lvl="1"/>
                <a:r>
                  <a:rPr lang="en-US" b="1" dirty="0"/>
                  <a:t>r</a:t>
                </a:r>
                <a:r>
                  <a:rPr lang="en-KR" b="1" dirty="0"/>
                  <a:t>ms delay</a:t>
                </a:r>
                <a:r>
                  <a:rPr lang="en-KR" dirty="0"/>
                  <a:t> spread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sub>
                    </m:sSub>
                  </m:oMath>
                </a14:m>
                <a:endParaRPr lang="en-KR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𝐷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nary>
                            </m:num>
                            <m:den>
                              <m:nary>
                                <m:nary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e>
                                  </m:d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nary>
                            </m:den>
                          </m:f>
                        </m:e>
                      </m:rad>
                    </m:oMath>
                  </m:oMathPara>
                </a14:m>
                <a:endParaRPr lang="en-KR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99EAAB-5A3D-C24A-8837-EFB84BF65A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4463"/>
                <a:ext cx="10515600" cy="5307012"/>
              </a:xfrm>
              <a:blipFill>
                <a:blip r:embed="rId2"/>
                <a:stretch>
                  <a:fillRect l="-965" t="-2387" b="-1670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9335B-E1B8-A44E-BDFC-D06134087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B810B-939D-D649-AA33-6A0C14BEBA72}" type="slidenum">
              <a:rPr lang="en-KR" smtClean="0"/>
              <a:t>16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56010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6B1DA-92CA-4D4F-A43D-A1897FE46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Coherence Bandwidth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B90F72-74E4-314E-B6BC-54249BB31D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KR" dirty="0"/>
                  <a:t>Delay spread of the channel is rougly by the time delay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KR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en-KR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KR" dirty="0"/>
              </a:p>
              <a:p>
                <a:pPr lvl="1"/>
                <a:endParaRPr lang="en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𝐫𝐦𝐬</m:t>
                    </m:r>
                  </m:oMath>
                </a14:m>
                <a:r>
                  <a:rPr lang="en-KR" b="1" dirty="0"/>
                  <a:t> </a:t>
                </a:r>
                <a:r>
                  <a:rPr lang="en-KR" dirty="0"/>
                  <a:t>delay spread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endParaRPr lang="en-KR" b="1" dirty="0"/>
              </a:p>
              <a:p>
                <a:pPr lvl="1"/>
                <a:endParaRPr lang="en-KR" dirty="0"/>
              </a:p>
              <a:p>
                <a:pPr marL="457200" lvl="1" indent="0" algn="ctr">
                  <a:buNone/>
                </a:pPr>
                <a:r>
                  <a:rPr lang="en-KR" sz="3200" b="1" dirty="0"/>
                  <a:t>The system experiences </a:t>
                </a:r>
                <a:r>
                  <a:rPr lang="en-KR" sz="3200" b="1" dirty="0">
                    <a:solidFill>
                      <a:srgbClr val="FF0000"/>
                    </a:solidFill>
                  </a:rPr>
                  <a:t>significant ISI</a:t>
                </a:r>
              </a:p>
              <a:p>
                <a:pPr lvl="1"/>
                <a:endParaRPr lang="en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KR" dirty="0"/>
                  <a:t> not small enough with respect to the </a:t>
                </a:r>
                <a:r>
                  <a:rPr lang="en-KR" b="1" dirty="0"/>
                  <a:t>rms</a:t>
                </a:r>
                <a:r>
                  <a:rPr lang="en-KR" dirty="0"/>
                  <a:t> delay spread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endParaRPr lang="en-KR" dirty="0"/>
              </a:p>
              <a:p>
                <a:pPr lvl="1"/>
                <a:endParaRPr lang="en-KR" dirty="0"/>
              </a:p>
              <a:p>
                <a:pPr marL="457200" lvl="1" indent="0" algn="ctr">
                  <a:buNone/>
                </a:pPr>
                <a:r>
                  <a:rPr lang="en-KR" sz="3200" b="1" dirty="0"/>
                  <a:t>The </a:t>
                </a:r>
                <a:r>
                  <a:rPr lang="en-KR" sz="3200" b="1" dirty="0">
                    <a:solidFill>
                      <a:srgbClr val="0069FF"/>
                    </a:solidFill>
                  </a:rPr>
                  <a:t>ISI can be negligible</a:t>
                </a:r>
              </a:p>
              <a:p>
                <a:pPr marL="457200" lvl="1" indent="0">
                  <a:buNone/>
                </a:pPr>
                <a:endParaRPr lang="en-KR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B90F72-74E4-314E-B6BC-54249BB31D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12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6C38F-D48F-4449-90F4-C8159ACFF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B810B-939D-D649-AA33-6A0C14BEBA72}" type="slidenum">
              <a:rPr lang="en-KR" smtClean="0"/>
              <a:t>17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01926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DD64474-E3E1-9249-AFEA-743A21BBB590}"/>
              </a:ext>
            </a:extLst>
          </p:cNvPr>
          <p:cNvSpPr/>
          <p:nvPr/>
        </p:nvSpPr>
        <p:spPr>
          <a:xfrm>
            <a:off x="1120219" y="3167673"/>
            <a:ext cx="3882087" cy="45093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4B37ED-83CF-B246-862D-B35866F807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KR" sz="3600" b="1" dirty="0"/>
                  <a:t>Define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6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  <m:d>
                      <m:dPr>
                        <m:ctrlPr>
                          <a:rPr lang="en-US" sz="3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𝚫</m:t>
                        </m:r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𝚫</m:t>
                        </m:r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36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sz="3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sz="3600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  <m:d>
                          <m:dPr>
                            <m:ctrlPr>
                              <a:rPr lang="en-US" sz="36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1" i="1" smtClean="0">
                                <a:latin typeface="Cambria Math" panose="02040503050406030204" pitchFamily="18" charset="0"/>
                              </a:rPr>
                              <m:t>𝝉</m:t>
                            </m:r>
                            <m:r>
                              <a:rPr lang="en-US" sz="3600" b="1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3600" b="1" i="0" smtClean="0">
                                <a:latin typeface="Cambria Math" panose="02040503050406030204" pitchFamily="18" charset="0"/>
                              </a:rPr>
                              <m:t>𝚫</m:t>
                            </m:r>
                            <m:r>
                              <a:rPr lang="en-US" sz="36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sSup>
                          <m:sSupPr>
                            <m:ctrlPr>
                              <a:rPr lang="en-US" sz="3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36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sz="36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3600" b="1" i="1" smtClean="0">
                                <a:latin typeface="Cambria Math" panose="02040503050406030204" pitchFamily="18" charset="0"/>
                              </a:rPr>
                              <m:t>𝝅</m:t>
                            </m:r>
                            <m:r>
                              <a:rPr lang="en-US" sz="3600" b="1" i="0" smtClean="0">
                                <a:latin typeface="Cambria Math" panose="02040503050406030204" pitchFamily="18" charset="0"/>
                              </a:rPr>
                              <m:t>𝚫</m:t>
                            </m:r>
                            <m:r>
                              <a:rPr lang="en-US" sz="3600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en-US" sz="3600" b="1" i="1" smtClean="0">
                                <a:latin typeface="Cambria Math" panose="02040503050406030204" pitchFamily="18" charset="0"/>
                              </a:rPr>
                              <m:t>𝝉</m:t>
                            </m:r>
                          </m:sup>
                        </m:sSup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𝝉</m:t>
                        </m:r>
                      </m:e>
                    </m:nary>
                  </m:oMath>
                </a14:m>
                <a:endParaRPr lang="en-KR" b="1" dirty="0"/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;0)</m:t>
                    </m:r>
                  </m:oMath>
                </a14:m>
                <a:r>
                  <a:rPr lang="en-KR" dirty="0"/>
                  <a:t>: The autocorrelation of time-varying multipath channel in frequency domain </a:t>
                </a:r>
              </a:p>
              <a:p>
                <a:r>
                  <a:rPr lang="en-KR" dirty="0"/>
                  <a:t>The Coherence Bandwidth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endParaRPr lang="en-KR" dirty="0"/>
              </a:p>
              <a:p>
                <a:pPr lvl="1"/>
                <a:r>
                  <a:rPr lang="en-KR" dirty="0"/>
                  <a:t>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KR" dirty="0"/>
                  <a:t> where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en-KR" dirty="0"/>
                  <a:t> for 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KR" dirty="0"/>
              </a:p>
              <a:p>
                <a:pPr lvl="1"/>
                <a:r>
                  <a:rPr lang="en-KR" dirty="0"/>
                  <a:t>Multipath components separated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KR" dirty="0"/>
                  <a:t> are independent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endParaRPr lang="en-KR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4B37ED-83CF-B246-862D-B35866F807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89" t="-23404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EFF147B-29A0-A44A-BCF0-7423B904D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Coherence Bandwidth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805D9-9FFA-D541-930A-C45748E7B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B810B-939D-D649-AA33-6A0C14BEBA72}" type="slidenum">
              <a:rPr lang="en-KR" smtClean="0"/>
              <a:t>18</a:t>
            </a:fld>
            <a:endParaRPr lang="en-K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37647F-1FFF-554D-9562-F0F072553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142" y="4549265"/>
            <a:ext cx="7368988" cy="202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86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6BB597E-60BE-EF49-82EB-0B9D7CBBD0C2}"/>
              </a:ext>
            </a:extLst>
          </p:cNvPr>
          <p:cNvSpPr/>
          <p:nvPr/>
        </p:nvSpPr>
        <p:spPr>
          <a:xfrm>
            <a:off x="1102290" y="4334005"/>
            <a:ext cx="2354894" cy="45093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54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2EA3BE0-548E-6144-B0C3-8106FE1DE1C6}"/>
              </a:ext>
            </a:extLst>
          </p:cNvPr>
          <p:cNvSpPr/>
          <p:nvPr/>
        </p:nvSpPr>
        <p:spPr>
          <a:xfrm>
            <a:off x="1102290" y="2167003"/>
            <a:ext cx="2354894" cy="45093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54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C12D00-2A08-1E41-B4A6-36D06BECC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Coherence 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7E6976-A69E-A74C-9E91-7EE38E1A16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4463"/>
                <a:ext cx="10515600" cy="5537482"/>
              </a:xfrm>
            </p:spPr>
            <p:txBody>
              <a:bodyPr/>
              <a:lstStyle/>
              <a:p>
                <a:r>
                  <a:rPr lang="en-KR" sz="3600" b="1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36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acc>
                      </m:e>
                      <m:sub>
                        <m:r>
                          <a:rPr lang="en-US" sz="3600" b="1" i="1" dirty="0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d>
                      <m:dPr>
                        <m:ctrlPr>
                          <a:rPr lang="en-US" sz="36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1" i="0" dirty="0" smtClean="0">
                            <a:latin typeface="Cambria Math" panose="02040503050406030204" pitchFamily="18" charset="0"/>
                          </a:rPr>
                          <m:t>𝚫</m:t>
                        </m:r>
                        <m:r>
                          <a:rPr lang="en-US" sz="3600" b="1" i="1" dirty="0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sz="3600" b="1" i="1" dirty="0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3600" b="1" i="0" dirty="0" smtClean="0">
                            <a:latin typeface="Cambria Math" panose="02040503050406030204" pitchFamily="18" charset="0"/>
                          </a:rPr>
                          <m:t>𝚫</m:t>
                        </m:r>
                        <m:r>
                          <a:rPr lang="en-US" sz="3600" b="1" i="1" dirty="0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sz="3600" b="1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36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600" b="1" i="1" dirty="0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sz="3600" b="1" i="1" dirty="0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sz="36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1" i="1" dirty="0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sz="3600" b="1" i="1" dirty="0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  <m:d>
                          <m:dPr>
                            <m:ctrlPr>
                              <a:rPr lang="en-US" sz="36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1" i="1" dirty="0" smtClean="0">
                                <a:latin typeface="Cambria Math" panose="02040503050406030204" pitchFamily="18" charset="0"/>
                              </a:rPr>
                              <m:t>𝝉</m:t>
                            </m:r>
                            <m:r>
                              <a:rPr lang="en-US" sz="3600" b="1" i="1" dirty="0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3600" b="1" i="0" dirty="0" smtClean="0">
                                <a:latin typeface="Cambria Math" panose="02040503050406030204" pitchFamily="18" charset="0"/>
                              </a:rPr>
                              <m:t>𝚫</m:t>
                            </m:r>
                            <m:r>
                              <a:rPr lang="en-US" sz="3600" b="1" i="1" dirty="0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sSup>
                          <m:sSupPr>
                            <m:ctrlPr>
                              <a:rPr lang="en-US" sz="36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1" i="1" dirty="0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3600" b="1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b="1" i="1" dirty="0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sz="3600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3600" b="1" i="1" dirty="0" smtClean="0">
                                <a:latin typeface="Cambria Math" panose="02040503050406030204" pitchFamily="18" charset="0"/>
                              </a:rPr>
                              <m:t>𝝅</m:t>
                            </m:r>
                            <m:r>
                              <a:rPr lang="en-US" sz="3600" b="1" i="0" dirty="0" smtClean="0">
                                <a:latin typeface="Cambria Math" panose="02040503050406030204" pitchFamily="18" charset="0"/>
                              </a:rPr>
                              <m:t>𝚫</m:t>
                            </m:r>
                            <m:r>
                              <a:rPr lang="en-US" sz="3600" b="1" i="1" dirty="0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en-US" sz="3600" b="1" i="1" dirty="0" smtClean="0">
                                <a:latin typeface="Cambria Math" panose="02040503050406030204" pitchFamily="18" charset="0"/>
                              </a:rPr>
                              <m:t>𝝉</m:t>
                            </m:r>
                          </m:sup>
                        </m:sSup>
                        <m:r>
                          <a:rPr lang="en-US" sz="3600" b="1" i="1" dirty="0" smtClean="0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sz="3600" b="1" i="1" dirty="0" smtClean="0">
                            <a:latin typeface="Cambria Math" panose="02040503050406030204" pitchFamily="18" charset="0"/>
                          </a:rPr>
                          <m:t>𝝉</m:t>
                        </m:r>
                      </m:e>
                    </m:nary>
                  </m:oMath>
                </a14:m>
                <a:endParaRPr lang="en-US" sz="3600" b="1" dirty="0"/>
              </a:p>
              <a:p>
                <a:r>
                  <a:rPr lang="en-KR" dirty="0"/>
                  <a:t>Coherence time</a:t>
                </a:r>
                <a:r>
                  <a:rPr lang="en-KR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KR" dirty="0"/>
              </a:p>
              <a:p>
                <a:pPr lvl="1"/>
                <a:r>
                  <a:rPr lang="en-KR" dirty="0"/>
                  <a:t>Time variation of the channel (</a:t>
                </a:r>
                <a:r>
                  <a:rPr lang="en-KR" b="1" dirty="0"/>
                  <a:t>by Doppler shift</a:t>
                </a:r>
                <a:r>
                  <a:rPr lang="en-KR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=0;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 →</m:t>
                    </m:r>
                  </m:oMath>
                </a14:m>
                <a:r>
                  <a:rPr lang="en-KR" dirty="0"/>
                  <a:t> uncorrelated and independent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KR" dirty="0"/>
                  <a:t>: Range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KR" dirty="0"/>
                  <a:t> values over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KR" dirty="0"/>
                  <a:t> is approximately nonzero</a:t>
                </a:r>
              </a:p>
              <a:p>
                <a:r>
                  <a:rPr lang="en-KR" dirty="0"/>
                  <a:t>Doppler spread</a:t>
                </a:r>
                <a:r>
                  <a:rPr lang="en-KR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b="0" dirty="0"/>
              </a:p>
              <a:p>
                <a:pPr lvl="1"/>
                <a:r>
                  <a:rPr lang="en-KR" dirty="0"/>
                  <a:t>Doppler power spectrum: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−∞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𝜋𝜌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nary>
                  </m:oMath>
                </a14:m>
                <a:endParaRPr lang="en-KR" dirty="0"/>
              </a:p>
              <a:p>
                <a:pPr marL="457200" lvl="1" indent="0">
                  <a:buNone/>
                </a:pPr>
                <a:r>
                  <a:rPr lang="en-KR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KR" dirty="0"/>
                  <a:t>gives a Power Spectral Density of the received signal as a function of 		     Doppler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KR" dirty="0"/>
                  <a:t> : </a:t>
                </a:r>
                <a:r>
                  <a:rPr lang="en-KR" dirty="0">
                    <a:solidFill>
                      <a:srgbClr val="0069FF"/>
                    </a:solidFill>
                  </a:rPr>
                  <a:t>Maximum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69FF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KR" dirty="0">
                    <a:solidFill>
                      <a:srgbClr val="0069FF"/>
                    </a:solidFill>
                  </a:rPr>
                  <a:t> value</a:t>
                </a:r>
                <a:r>
                  <a:rPr lang="en-KR" dirty="0"/>
                  <a:t> for which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</m:e>
                    </m:d>
                  </m:oMath>
                </a14:m>
                <a:r>
                  <a:rPr lang="en-KR" dirty="0"/>
                  <a:t> is greater than zero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7E6976-A69E-A74C-9E91-7EE38E1A16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4463"/>
                <a:ext cx="10515600" cy="5537482"/>
              </a:xfrm>
              <a:blipFill>
                <a:blip r:embed="rId2"/>
                <a:stretch>
                  <a:fillRect l="-1689" t="-2013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892C6-ACA4-5042-9A0D-3287888FD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B810B-939D-D649-AA33-6A0C14BEBA72}" type="slidenum">
              <a:rPr lang="en-KR" smtClean="0"/>
              <a:t>19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09306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D2002-3EA5-E24F-BF87-6A293CE5B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83F4E-EB88-7A44-9F79-0BDD32AC2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Review of Large-scale fading</a:t>
            </a:r>
          </a:p>
          <a:p>
            <a:pPr lvl="1"/>
            <a:r>
              <a:rPr lang="en-KR" dirty="0"/>
              <a:t>Pathloss</a:t>
            </a:r>
          </a:p>
          <a:p>
            <a:pPr lvl="1"/>
            <a:r>
              <a:rPr lang="en-KR" dirty="0"/>
              <a:t>Shadowing</a:t>
            </a:r>
          </a:p>
          <a:p>
            <a:pPr lvl="1"/>
            <a:r>
              <a:rPr lang="en-KR" dirty="0"/>
              <a:t>Cell Planning</a:t>
            </a:r>
          </a:p>
          <a:p>
            <a:pPr lvl="1"/>
            <a:endParaRPr lang="en-KR" dirty="0"/>
          </a:p>
          <a:p>
            <a:r>
              <a:rPr lang="en-KR" dirty="0"/>
              <a:t>Small-scale fading (multi-path channel fading)</a:t>
            </a:r>
          </a:p>
          <a:p>
            <a:pPr lvl="1"/>
            <a:r>
              <a:rPr lang="en-KR" dirty="0">
                <a:solidFill>
                  <a:srgbClr val="FF0000"/>
                </a:solidFill>
              </a:rPr>
              <a:t>Time-varying impulse response</a:t>
            </a:r>
          </a:p>
          <a:p>
            <a:pPr lvl="1"/>
            <a:r>
              <a:rPr lang="en-KR" dirty="0"/>
              <a:t>Coherence Bandwidth &amp; Power Delay Profile</a:t>
            </a:r>
          </a:p>
          <a:p>
            <a:pPr lvl="1"/>
            <a:r>
              <a:rPr lang="en-KR" dirty="0"/>
              <a:t>Coherence Time &amp; Doppler spread spectrum</a:t>
            </a:r>
          </a:p>
          <a:p>
            <a:pPr lvl="1"/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F52AAE-A162-1844-B58E-F04B92F46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B810B-939D-D649-AA33-6A0C14BEBA72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40722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52CC3-8921-C84D-A139-2F476E75E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Coherence Time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9304FD-ABB7-864F-8851-9D8AED1D47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KR" dirty="0"/>
                  <a:t>Coherence time and Doppler Spread</a:t>
                </a:r>
              </a:p>
              <a:p>
                <a:pPr lvl="1"/>
                <a:r>
                  <a:rPr lang="en-KR" dirty="0"/>
                  <a:t>By Fourier Transform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groupChr>
                        <m:groupChrPr>
                          <m:chr m:val="→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𝑜𝑢𝑟𝑖𝑒𝑟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𝑇𝑟𝑎𝑛𝑠𝑓𝑜𝑟𝑚</m:t>
                          </m:r>
                        </m:e>
                      </m:groupCh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</m:oMath>
                  </m:oMathPara>
                </a14:m>
                <a:endParaRPr lang="en-KR" dirty="0"/>
              </a:p>
              <a:p>
                <a:pPr lvl="1"/>
                <a:endParaRPr lang="en-KR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9304FD-ABB7-864F-8851-9D8AED1D47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12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78FD3-B9CF-3341-ADE6-A006EE861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B810B-939D-D649-AA33-6A0C14BEBA72}" type="slidenum">
              <a:rPr lang="en-KR" smtClean="0"/>
              <a:t>20</a:t>
            </a:fld>
            <a:endParaRPr lang="en-K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B761FB-2720-AD43-8CBD-E165A7AAD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988" y="4006561"/>
            <a:ext cx="9646024" cy="23497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9B620C-7895-7F43-B9D9-1D766CB8B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778" y="3067986"/>
            <a:ext cx="6078444" cy="123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66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E9A2D-68D1-B54A-830C-1063493F4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Summary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A85D1B-1164-584F-BB2B-2A1A99E50F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KR" dirty="0"/>
                  <a:t>Coherence Bandwidth and Power delay profile</a:t>
                </a:r>
              </a:p>
              <a:p>
                <a:endParaRPr lang="en-KR" sz="1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KR" dirty="0"/>
              </a:p>
              <a:p>
                <a:pPr marL="0" indent="0">
                  <a:buNone/>
                </a:pPr>
                <a:endParaRPr lang="en-KR" sz="1100" dirty="0"/>
              </a:p>
              <a:p>
                <a:r>
                  <a:rPr lang="en-KR" dirty="0"/>
                  <a:t>Coherence Time and Doppler spread</a:t>
                </a:r>
              </a:p>
              <a:p>
                <a:endParaRPr lang="en-KR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KR" dirty="0"/>
              </a:p>
              <a:p>
                <a:pPr marL="0" indent="0">
                  <a:buNone/>
                </a:pPr>
                <a:endParaRPr lang="en-KR" sz="1400" dirty="0"/>
              </a:p>
              <a:p>
                <a:r>
                  <a:rPr lang="en-KR" dirty="0"/>
                  <a:t>And they all come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KR" dirty="0"/>
                  <a:t> : the time-varying channel impulse response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A85D1B-1164-584F-BB2B-2A1A99E50F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128" b="-159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E578EB-7D34-6346-AE64-C42A29A8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B810B-939D-D649-AA33-6A0C14BEBA72}" type="slidenum">
              <a:rPr lang="en-KR" smtClean="0"/>
              <a:t>21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87580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9682253-886A-8349-9713-790B992B9695}"/>
                  </a:ext>
                </a:extLst>
              </p:cNvPr>
              <p:cNvSpPr/>
              <p:nvPr/>
            </p:nvSpPr>
            <p:spPr>
              <a:xfrm>
                <a:off x="403857" y="4141228"/>
                <a:ext cx="6121620" cy="224325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en-US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KR" b="1" dirty="0"/>
              </a:p>
            </p:txBody>
          </p:sp>
        </mc:Choice>
        <mc:Fallback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9682253-886A-8349-9713-790B992B96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57" y="4141228"/>
                <a:ext cx="6121620" cy="22432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133DF40-9EC8-564F-9633-26B1A30755CD}"/>
                  </a:ext>
                </a:extLst>
              </p:cNvPr>
              <p:cNvSpPr/>
              <p:nvPr/>
            </p:nvSpPr>
            <p:spPr>
              <a:xfrm>
                <a:off x="412376" y="1890612"/>
                <a:ext cx="6121620" cy="224325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en-US" b="1" i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1" i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KR" b="1" dirty="0"/>
              </a:p>
            </p:txBody>
          </p:sp>
        </mc:Choice>
        <mc:Fallback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133DF40-9EC8-564F-9633-26B1A30755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76" y="1890612"/>
                <a:ext cx="6121620" cy="22432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5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CC23AA8-3190-9D4C-93FC-86F8152C6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78324-747E-F047-8C60-AE2BAF3A9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The Relationships of the Characteristics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2E50C-DF6A-9B47-A4A9-ACE8864BC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B810B-939D-D649-AA33-6A0C14BEBA72}" type="slidenum">
              <a:rPr lang="en-KR" smtClean="0"/>
              <a:t>22</a:t>
            </a:fld>
            <a:endParaRPr lang="en-K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0EE8AEE0-9CDB-F54E-A611-7CF23A303F82}"/>
                  </a:ext>
                </a:extLst>
              </p:cNvPr>
              <p:cNvSpPr/>
              <p:nvPr/>
            </p:nvSpPr>
            <p:spPr>
              <a:xfrm>
                <a:off x="5035463" y="2743200"/>
                <a:ext cx="1252603" cy="685800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KR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0EE8AEE0-9CDB-F54E-A611-7CF23A303F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463" y="2743200"/>
                <a:ext cx="1252603" cy="6858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FB208846-A896-1447-8265-F24BA86767C2}"/>
                  </a:ext>
                </a:extLst>
              </p:cNvPr>
              <p:cNvSpPr/>
              <p:nvPr/>
            </p:nvSpPr>
            <p:spPr>
              <a:xfrm>
                <a:off x="3308959" y="3783187"/>
                <a:ext cx="1252603" cy="685800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KR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FB208846-A896-1447-8265-F24BA86767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959" y="3783187"/>
                <a:ext cx="1252603" cy="6858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44A1FD24-090C-AC41-B6A5-0A67B19FB8E9}"/>
                  </a:ext>
                </a:extLst>
              </p:cNvPr>
              <p:cNvSpPr/>
              <p:nvPr/>
            </p:nvSpPr>
            <p:spPr>
              <a:xfrm>
                <a:off x="5010411" y="4857945"/>
                <a:ext cx="1252603" cy="685800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</m:oMath>
                  </m:oMathPara>
                </a14:m>
                <a:endParaRPr lang="en-KR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44A1FD24-090C-AC41-B6A5-0A67B19FB8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411" y="4857945"/>
                <a:ext cx="1252603" cy="68580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4AF2B1BD-24DD-7944-A9C4-3C9EFD364463}"/>
                  </a:ext>
                </a:extLst>
              </p:cNvPr>
              <p:cNvSpPr/>
              <p:nvPr/>
            </p:nvSpPr>
            <p:spPr>
              <a:xfrm>
                <a:off x="6742655" y="3808239"/>
                <a:ext cx="1252603" cy="685800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</m:oMath>
                  </m:oMathPara>
                </a14:m>
                <a:endParaRPr lang="en-KR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4AF2B1BD-24DD-7944-A9C4-3C9EFD3644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655" y="3808239"/>
                <a:ext cx="1252603" cy="68580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402744-E034-0340-A1DD-E80747E766D2}"/>
              </a:ext>
            </a:extLst>
          </p:cNvPr>
          <p:cNvCxnSpPr/>
          <p:nvPr/>
        </p:nvCxnSpPr>
        <p:spPr>
          <a:xfrm flipH="1">
            <a:off x="4384110" y="3228431"/>
            <a:ext cx="651353" cy="56367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116F610-DF9F-C940-8A1B-752AAB28D9B6}"/>
              </a:ext>
            </a:extLst>
          </p:cNvPr>
          <p:cNvCxnSpPr/>
          <p:nvPr/>
        </p:nvCxnSpPr>
        <p:spPr>
          <a:xfrm flipH="1">
            <a:off x="4536510" y="3380831"/>
            <a:ext cx="651353" cy="563671"/>
          </a:xfrm>
          <a:prstGeom prst="straightConnector1">
            <a:avLst/>
          </a:prstGeom>
          <a:ln w="25400" cmpd="sng">
            <a:solidFill>
              <a:schemeClr val="tx1">
                <a:lumMod val="95000"/>
                <a:lumOff val="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2140E5-DB8F-3647-9AB5-8C9ADA7FD0C1}"/>
              </a:ext>
            </a:extLst>
          </p:cNvPr>
          <p:cNvCxnSpPr/>
          <p:nvPr/>
        </p:nvCxnSpPr>
        <p:spPr>
          <a:xfrm flipH="1">
            <a:off x="6096000" y="4316587"/>
            <a:ext cx="651353" cy="563671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39ACE18-4574-1942-A66D-29F2E3B48CB0}"/>
              </a:ext>
            </a:extLst>
          </p:cNvPr>
          <p:cNvCxnSpPr/>
          <p:nvPr/>
        </p:nvCxnSpPr>
        <p:spPr>
          <a:xfrm flipH="1">
            <a:off x="6248400" y="4468987"/>
            <a:ext cx="651353" cy="563671"/>
          </a:xfrm>
          <a:prstGeom prst="straightConnector1">
            <a:avLst/>
          </a:prstGeom>
          <a:ln w="25400" cmpd="sng">
            <a:solidFill>
              <a:schemeClr val="tx1">
                <a:lumMod val="95000"/>
                <a:lumOff val="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64ABC9-DF10-8542-974B-FD65FBC205A8}"/>
              </a:ext>
            </a:extLst>
          </p:cNvPr>
          <p:cNvCxnSpPr>
            <a:cxnSpLocks/>
          </p:cNvCxnSpPr>
          <p:nvPr/>
        </p:nvCxnSpPr>
        <p:spPr>
          <a:xfrm flipH="1" flipV="1">
            <a:off x="4526072" y="4342443"/>
            <a:ext cx="703805" cy="515503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CD341E-9AD8-0F4C-A2E4-FDD948329879}"/>
              </a:ext>
            </a:extLst>
          </p:cNvPr>
          <p:cNvCxnSpPr>
            <a:cxnSpLocks/>
          </p:cNvCxnSpPr>
          <p:nvPr/>
        </p:nvCxnSpPr>
        <p:spPr>
          <a:xfrm flipH="1" flipV="1">
            <a:off x="4333747" y="4494040"/>
            <a:ext cx="688408" cy="538618"/>
          </a:xfrm>
          <a:prstGeom prst="straightConnector1">
            <a:avLst/>
          </a:prstGeom>
          <a:ln w="25400" cmpd="sng">
            <a:solidFill>
              <a:schemeClr val="tx1">
                <a:lumMod val="95000"/>
                <a:lumOff val="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15AA04A-AC0D-4446-BD5B-2990EA721031}"/>
              </a:ext>
            </a:extLst>
          </p:cNvPr>
          <p:cNvCxnSpPr>
            <a:cxnSpLocks/>
          </p:cNvCxnSpPr>
          <p:nvPr/>
        </p:nvCxnSpPr>
        <p:spPr>
          <a:xfrm flipH="1" flipV="1">
            <a:off x="6294461" y="3303042"/>
            <a:ext cx="703805" cy="515503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84C5E4C-4407-9E40-882C-33DB0962FA7A}"/>
              </a:ext>
            </a:extLst>
          </p:cNvPr>
          <p:cNvCxnSpPr>
            <a:cxnSpLocks/>
          </p:cNvCxnSpPr>
          <p:nvPr/>
        </p:nvCxnSpPr>
        <p:spPr>
          <a:xfrm flipH="1" flipV="1">
            <a:off x="6102136" y="3454639"/>
            <a:ext cx="688408" cy="538618"/>
          </a:xfrm>
          <a:prstGeom prst="straightConnector1">
            <a:avLst/>
          </a:prstGeom>
          <a:ln w="25400" cmpd="sng">
            <a:solidFill>
              <a:schemeClr val="tx1">
                <a:lumMod val="95000"/>
                <a:lumOff val="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AD928F6-C44B-2A41-A543-402F965874BD}"/>
              </a:ext>
            </a:extLst>
          </p:cNvPr>
          <p:cNvSpPr txBox="1"/>
          <p:nvPr/>
        </p:nvSpPr>
        <p:spPr>
          <a:xfrm>
            <a:off x="6351024" y="2734500"/>
            <a:ext cx="1883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dirty="0"/>
              <a:t>Autocorrelation function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760EC7-8B9A-E348-BF47-239BB8A86245}"/>
              </a:ext>
            </a:extLst>
          </p:cNvPr>
          <p:cNvSpPr txBox="1"/>
          <p:nvPr/>
        </p:nvSpPr>
        <p:spPr>
          <a:xfrm>
            <a:off x="7973598" y="3847708"/>
            <a:ext cx="1611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dirty="0"/>
              <a:t>Scattering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8EE05A9-93AF-A440-9FCB-B88AD1B6E483}"/>
                  </a:ext>
                </a:extLst>
              </p:cNvPr>
              <p:cNvSpPr txBox="1"/>
              <p:nvPr/>
            </p:nvSpPr>
            <p:spPr>
              <a:xfrm>
                <a:off x="4771354" y="3658061"/>
                <a:ext cx="644407" cy="4137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8EE05A9-93AF-A440-9FCB-B88AD1B6E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354" y="3658061"/>
                <a:ext cx="644407" cy="413703"/>
              </a:xfrm>
              <a:prstGeom prst="rect">
                <a:avLst/>
              </a:prstGeom>
              <a:blipFill>
                <a:blip r:embed="rId8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CE683FE-B42C-444B-A579-C312AF796EDB}"/>
                  </a:ext>
                </a:extLst>
              </p:cNvPr>
              <p:cNvSpPr txBox="1"/>
              <p:nvPr/>
            </p:nvSpPr>
            <p:spPr>
              <a:xfrm>
                <a:off x="4243299" y="3122755"/>
                <a:ext cx="5091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KR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CE683FE-B42C-444B-A579-C312AF796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299" y="3122755"/>
                <a:ext cx="509178" cy="369332"/>
              </a:xfrm>
              <a:prstGeom prst="rect">
                <a:avLst/>
              </a:prstGeom>
              <a:blipFill>
                <a:blip r:embed="rId9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0310A6-A304-3D49-AD3B-06E8B7C948B6}"/>
                  </a:ext>
                </a:extLst>
              </p:cNvPr>
              <p:cNvSpPr txBox="1"/>
              <p:nvPr/>
            </p:nvSpPr>
            <p:spPr>
              <a:xfrm>
                <a:off x="4259064" y="4663326"/>
                <a:ext cx="6385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KR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0310A6-A304-3D49-AD3B-06E8B7C94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064" y="4663326"/>
                <a:ext cx="638573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372959A-E47C-8441-80B3-9767E5A90CC9}"/>
                  </a:ext>
                </a:extLst>
              </p:cNvPr>
              <p:cNvSpPr txBox="1"/>
              <p:nvPr/>
            </p:nvSpPr>
            <p:spPr>
              <a:xfrm>
                <a:off x="4785690" y="4262135"/>
                <a:ext cx="644407" cy="3989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372959A-E47C-8441-80B3-9767E5A90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690" y="4262135"/>
                <a:ext cx="644407" cy="39895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9975CAC-D9BC-434A-B7AE-78DFFC30605A}"/>
                  </a:ext>
                </a:extLst>
              </p:cNvPr>
              <p:cNvSpPr txBox="1"/>
              <p:nvPr/>
            </p:nvSpPr>
            <p:spPr>
              <a:xfrm>
                <a:off x="6489247" y="4714946"/>
                <a:ext cx="644407" cy="4137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9975CAC-D9BC-434A-B7AE-78DFFC306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247" y="4714946"/>
                <a:ext cx="644407" cy="413703"/>
              </a:xfrm>
              <a:prstGeom prst="rect">
                <a:avLst/>
              </a:prstGeom>
              <a:blipFill>
                <a:blip r:embed="rId12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CBBB24C-A12C-3748-9B78-092785137390}"/>
                  </a:ext>
                </a:extLst>
              </p:cNvPr>
              <p:cNvSpPr txBox="1"/>
              <p:nvPr/>
            </p:nvSpPr>
            <p:spPr>
              <a:xfrm>
                <a:off x="6024818" y="4276946"/>
                <a:ext cx="5091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KR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CBBB24C-A12C-3748-9B78-092785137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818" y="4276946"/>
                <a:ext cx="509178" cy="369332"/>
              </a:xfrm>
              <a:prstGeom prst="rect">
                <a:avLst/>
              </a:prstGeom>
              <a:blipFill>
                <a:blip r:embed="rId1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22170CE-DAEC-6740-90AC-252590AAA89C}"/>
                  </a:ext>
                </a:extLst>
              </p:cNvPr>
              <p:cNvSpPr txBox="1"/>
              <p:nvPr/>
            </p:nvSpPr>
            <p:spPr>
              <a:xfrm>
                <a:off x="6721222" y="3285431"/>
                <a:ext cx="644407" cy="3989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KR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22170CE-DAEC-6740-90AC-252590AAA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222" y="3285431"/>
                <a:ext cx="644407" cy="398955"/>
              </a:xfrm>
              <a:prstGeom prst="rect">
                <a:avLst/>
              </a:prstGeom>
              <a:blipFill>
                <a:blip r:embed="rId14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A9D2164-EE63-7745-BE4B-A1B300099627}"/>
                  </a:ext>
                </a:extLst>
              </p:cNvPr>
              <p:cNvSpPr txBox="1"/>
              <p:nvPr/>
            </p:nvSpPr>
            <p:spPr>
              <a:xfrm>
                <a:off x="5966232" y="3625232"/>
                <a:ext cx="6385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KR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A9D2164-EE63-7745-BE4B-A1B300099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232" y="3625232"/>
                <a:ext cx="638573" cy="369332"/>
              </a:xfrm>
              <a:prstGeom prst="rect">
                <a:avLst/>
              </a:prstGeom>
              <a:blipFill>
                <a:blip r:embed="rId1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F24A01B-C6F0-DC4D-BB99-04606688763D}"/>
                  </a:ext>
                </a:extLst>
              </p:cNvPr>
              <p:cNvSpPr/>
              <p:nvPr/>
            </p:nvSpPr>
            <p:spPr>
              <a:xfrm>
                <a:off x="5111486" y="5892561"/>
                <a:ext cx="1060537" cy="46378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KR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F24A01B-C6F0-DC4D-BB99-0460668876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486" y="5892561"/>
                <a:ext cx="1060537" cy="46378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E14FFA9-012E-C448-A124-774889EC16BA}"/>
                  </a:ext>
                </a:extLst>
              </p:cNvPr>
              <p:cNvSpPr/>
              <p:nvPr/>
            </p:nvSpPr>
            <p:spPr>
              <a:xfrm>
                <a:off x="5129414" y="1977980"/>
                <a:ext cx="1060537" cy="46378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KR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E14FFA9-012E-C448-A124-774889EC1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414" y="1977980"/>
                <a:ext cx="1060537" cy="46378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99E7F42-98F9-FD47-BC71-DAAA8E82FCA9}"/>
                  </a:ext>
                </a:extLst>
              </p:cNvPr>
              <p:cNvSpPr/>
              <p:nvPr/>
            </p:nvSpPr>
            <p:spPr>
              <a:xfrm>
                <a:off x="1347434" y="3301478"/>
                <a:ext cx="1060537" cy="46378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KR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99E7F42-98F9-FD47-BC71-DAAA8E82FC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434" y="3301478"/>
                <a:ext cx="1060537" cy="46378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E93678B-D1CD-AA4A-8111-F3757C2DFE4F}"/>
                  </a:ext>
                </a:extLst>
              </p:cNvPr>
              <p:cNvSpPr/>
              <p:nvPr/>
            </p:nvSpPr>
            <p:spPr>
              <a:xfrm>
                <a:off x="1345077" y="4366527"/>
                <a:ext cx="1060537" cy="46378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KR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E93678B-D1CD-AA4A-8111-F3757C2DFE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077" y="4366527"/>
                <a:ext cx="1060537" cy="46378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C71DFA6F-E2E0-A34F-A561-FDC16A6855C1}"/>
              </a:ext>
            </a:extLst>
          </p:cNvPr>
          <p:cNvSpPr txBox="1"/>
          <p:nvPr/>
        </p:nvSpPr>
        <p:spPr>
          <a:xfrm>
            <a:off x="6288066" y="1992939"/>
            <a:ext cx="2063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>
                <a:solidFill>
                  <a:schemeClr val="accent4">
                    <a:lumMod val="50000"/>
                  </a:schemeClr>
                </a:solidFill>
              </a:rPr>
              <a:t>Power Delay Profile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8C5C7FA-F30F-174E-B76D-077E23777194}"/>
              </a:ext>
            </a:extLst>
          </p:cNvPr>
          <p:cNvSpPr txBox="1"/>
          <p:nvPr/>
        </p:nvSpPr>
        <p:spPr>
          <a:xfrm>
            <a:off x="727113" y="2337840"/>
            <a:ext cx="2296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>
                <a:solidFill>
                  <a:schemeClr val="accent4">
                    <a:lumMod val="50000"/>
                  </a:schemeClr>
                </a:solidFill>
              </a:rPr>
              <a:t>Coherence Bandwidth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65F1292-BE23-C64E-A463-75019C1ABB18}"/>
              </a:ext>
            </a:extLst>
          </p:cNvPr>
          <p:cNvSpPr txBox="1"/>
          <p:nvPr/>
        </p:nvSpPr>
        <p:spPr>
          <a:xfrm>
            <a:off x="1030080" y="5424622"/>
            <a:ext cx="1690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>
                <a:solidFill>
                  <a:schemeClr val="bg2">
                    <a:lumMod val="25000"/>
                  </a:schemeClr>
                </a:solidFill>
              </a:rPr>
              <a:t>Coherence time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D5C7E43-67DC-E147-9297-F7E235A99112}"/>
              </a:ext>
            </a:extLst>
          </p:cNvPr>
          <p:cNvSpPr txBox="1"/>
          <p:nvPr/>
        </p:nvSpPr>
        <p:spPr>
          <a:xfrm>
            <a:off x="6351024" y="5979476"/>
            <a:ext cx="2586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>
                <a:solidFill>
                  <a:schemeClr val="bg2">
                    <a:lumMod val="25000"/>
                  </a:schemeClr>
                </a:solidFill>
              </a:rPr>
              <a:t>Doppler Power Spectrum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0AA73B5-8A9D-5F43-93EF-03AC58C1C876}"/>
              </a:ext>
            </a:extLst>
          </p:cNvPr>
          <p:cNvCxnSpPr>
            <a:stCxn id="6" idx="1"/>
            <a:endCxn id="38" idx="3"/>
          </p:cNvCxnSpPr>
          <p:nvPr/>
        </p:nvCxnSpPr>
        <p:spPr>
          <a:xfrm flipH="1" flipV="1">
            <a:off x="2407971" y="3533373"/>
            <a:ext cx="900988" cy="59271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89F746F-2F63-CE4F-BB64-0265FE6C3E36}"/>
              </a:ext>
            </a:extLst>
          </p:cNvPr>
          <p:cNvCxnSpPr>
            <a:cxnSpLocks/>
            <a:stCxn id="6" idx="1"/>
            <a:endCxn id="39" idx="3"/>
          </p:cNvCxnSpPr>
          <p:nvPr/>
        </p:nvCxnSpPr>
        <p:spPr>
          <a:xfrm flipH="1">
            <a:off x="2405614" y="4126087"/>
            <a:ext cx="903345" cy="47233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6EF62A8-FCF8-184D-B499-D09F817E9AD5}"/>
              </a:ext>
            </a:extLst>
          </p:cNvPr>
          <p:cNvCxnSpPr>
            <a:cxnSpLocks/>
            <a:stCxn id="7" idx="2"/>
            <a:endCxn id="36" idx="0"/>
          </p:cNvCxnSpPr>
          <p:nvPr/>
        </p:nvCxnSpPr>
        <p:spPr>
          <a:xfrm>
            <a:off x="5636713" y="5543745"/>
            <a:ext cx="5042" cy="34881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A5DBADC-85D7-C848-8031-D9A2DD13B07B}"/>
              </a:ext>
            </a:extLst>
          </p:cNvPr>
          <p:cNvCxnSpPr>
            <a:cxnSpLocks/>
            <a:stCxn id="5" idx="0"/>
            <a:endCxn id="37" idx="2"/>
          </p:cNvCxnSpPr>
          <p:nvPr/>
        </p:nvCxnSpPr>
        <p:spPr>
          <a:xfrm flipH="1" flipV="1">
            <a:off x="5659683" y="2441769"/>
            <a:ext cx="2082" cy="3014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Down Arrow 56">
            <a:extLst>
              <a:ext uri="{FF2B5EF4-FFF2-40B4-BE49-F238E27FC236}">
                <a16:creationId xmlns:a16="http://schemas.microsoft.com/office/drawing/2014/main" id="{347C6E89-CBBD-3E48-8AB5-E830D93E9C5C}"/>
              </a:ext>
            </a:extLst>
          </p:cNvPr>
          <p:cNvSpPr/>
          <p:nvPr/>
        </p:nvSpPr>
        <p:spPr>
          <a:xfrm>
            <a:off x="1721224" y="4921797"/>
            <a:ext cx="307030" cy="478844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8" name="Down Arrow 57">
            <a:extLst>
              <a:ext uri="{FF2B5EF4-FFF2-40B4-BE49-F238E27FC236}">
                <a16:creationId xmlns:a16="http://schemas.microsoft.com/office/drawing/2014/main" id="{C2A8133B-AEC5-2343-BD67-B9D30367455D}"/>
              </a:ext>
            </a:extLst>
          </p:cNvPr>
          <p:cNvSpPr/>
          <p:nvPr/>
        </p:nvSpPr>
        <p:spPr>
          <a:xfrm rot="10800000">
            <a:off x="1721224" y="2707172"/>
            <a:ext cx="307030" cy="478844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FA4CC45C-4CEC-AD4F-86B6-311EBF93C3EF}"/>
              </a:ext>
            </a:extLst>
          </p:cNvPr>
          <p:cNvSpPr/>
          <p:nvPr/>
        </p:nvSpPr>
        <p:spPr>
          <a:xfrm rot="16200000">
            <a:off x="8544501" y="1925362"/>
            <a:ext cx="307030" cy="478844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163E3629-6377-3C4C-9FB9-AD77F2CE9EBB}"/>
              </a:ext>
            </a:extLst>
          </p:cNvPr>
          <p:cNvSpPr/>
          <p:nvPr/>
        </p:nvSpPr>
        <p:spPr>
          <a:xfrm rot="16200000">
            <a:off x="9023345" y="5929543"/>
            <a:ext cx="307030" cy="478844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D87B0F7-80B1-544A-90DD-1A364CB520DD}"/>
              </a:ext>
            </a:extLst>
          </p:cNvPr>
          <p:cNvSpPr txBox="1"/>
          <p:nvPr/>
        </p:nvSpPr>
        <p:spPr>
          <a:xfrm>
            <a:off x="9760209" y="1968197"/>
            <a:ext cx="1437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>
                <a:solidFill>
                  <a:srgbClr val="FF0000"/>
                </a:solidFill>
              </a:rPr>
              <a:t>Delay Spread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6AF0EC9-6FF8-F349-898D-659853EE8E0C}"/>
              </a:ext>
            </a:extLst>
          </p:cNvPr>
          <p:cNvSpPr txBox="1"/>
          <p:nvPr/>
        </p:nvSpPr>
        <p:spPr>
          <a:xfrm>
            <a:off x="9769836" y="6015450"/>
            <a:ext cx="1671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>
                <a:solidFill>
                  <a:srgbClr val="FF0000"/>
                </a:solidFill>
              </a:rPr>
              <a:t>Doppler Spread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E5E310D0-F23A-164E-BD21-97B56A6BEA9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012722" y="518904"/>
            <a:ext cx="2562097" cy="150866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6D7970BB-8885-E14A-9316-B1CFA96A4B5E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16603"/>
          <a:stretch/>
        </p:blipFill>
        <p:spPr>
          <a:xfrm>
            <a:off x="9303548" y="1089398"/>
            <a:ext cx="2775718" cy="8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82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3C694-4CEB-9746-A1F7-8CFCF898B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AAA98-1408-734D-AB8A-6C6736572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B810B-939D-D649-AA33-6A0C14BEBA72}" type="slidenum">
              <a:rPr lang="en-KR" smtClean="0"/>
              <a:t>23</a:t>
            </a:fld>
            <a:endParaRPr lang="en-K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F6DC3F-33C9-EB4C-8888-253651F01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5716" y="1414463"/>
            <a:ext cx="8700567" cy="4762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82EDBC-7E8F-3241-955A-CD1B16261F1C}"/>
              </a:ext>
            </a:extLst>
          </p:cNvPr>
          <p:cNvSpPr/>
          <p:nvPr/>
        </p:nvSpPr>
        <p:spPr>
          <a:xfrm>
            <a:off x="10083452" y="1290181"/>
            <a:ext cx="977030" cy="506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36410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A29C8-F431-C643-925A-3D40FDE9F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Discrete-Time Baseband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EAB34-6E93-274B-92B0-131B0BD814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lvl="1"/>
                <a:r>
                  <a:rPr lang="en-KR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Frequency Flat / Slow Fading Channel (at time domain)</a:t>
                </a:r>
              </a:p>
              <a:p>
                <a:pPr lvl="1"/>
                <a:endParaRPr lang="en-KR" sz="11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h𝑠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KR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marL="457200" lvl="1" indent="0">
                  <a:buNone/>
                </a:pPr>
                <a:endParaRPr lang="en-KR" sz="11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lvl="1"/>
                <a:r>
                  <a:rPr lang="en-KR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Frequency Flat / Fast Fading Channel (at time domain)</a:t>
                </a:r>
              </a:p>
              <a:p>
                <a:pPr lvl="1"/>
                <a:endParaRPr lang="en-KR" sz="13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KR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marL="457200" lvl="1" indent="0">
                  <a:buNone/>
                </a:pPr>
                <a:endParaRPr lang="en-KR" sz="12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lvl="1"/>
                <a:r>
                  <a:rPr lang="en-KR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Frequency Selective / Slow Fading Channel</a:t>
                </a:r>
              </a:p>
              <a:p>
                <a:pPr lvl="1"/>
                <a:endParaRPr lang="en-KR" sz="11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e>
                      </m:nary>
                      <m:r>
                        <a:rPr lang="en-US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KR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marL="457200" lvl="1" indent="0">
                  <a:buNone/>
                </a:pPr>
                <a:endParaRPr lang="en-KR" sz="13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lvl="1"/>
                <a:r>
                  <a:rPr lang="en-KR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Frequency Selective / Fast Fading Channel</a:t>
                </a:r>
              </a:p>
              <a:p>
                <a:pPr lvl="1"/>
                <a:endParaRPr lang="en-KR" sz="1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sup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e>
                      </m:nary>
                      <m:r>
                        <a:rPr lang="en-US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KR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endParaRPr lang="en-KR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EAB34-6E93-274B-92B0-131B0BD814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2128" b="-2978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4FE6D-5022-1B4C-85B6-7CCAD9BC2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B810B-939D-D649-AA33-6A0C14BEBA72}" type="slidenum">
              <a:rPr lang="en-KR" smtClean="0"/>
              <a:t>24</a:t>
            </a:fld>
            <a:endParaRPr lang="en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D7F470-E776-4546-A3C5-3B5542EE827E}"/>
              </a:ext>
            </a:extLst>
          </p:cNvPr>
          <p:cNvSpPr txBox="1"/>
          <p:nvPr/>
        </p:nvSpPr>
        <p:spPr>
          <a:xfrm>
            <a:off x="6096000" y="3059668"/>
            <a:ext cx="418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C</a:t>
            </a:r>
            <a:r>
              <a:rPr lang="en-KR" dirty="0">
                <a:solidFill>
                  <a:srgbClr val="FF0000"/>
                </a:solidFill>
                <a:highlight>
                  <a:srgbClr val="FFFF00"/>
                </a:highlight>
              </a:rPr>
              <a:t>hannel tracking via Wiener/Kalman filters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0B6E35-FFBB-7142-977C-A98C644DDA47}"/>
              </a:ext>
            </a:extLst>
          </p:cNvPr>
          <p:cNvSpPr txBox="1"/>
          <p:nvPr/>
        </p:nvSpPr>
        <p:spPr>
          <a:xfrm>
            <a:off x="6096000" y="4433649"/>
            <a:ext cx="19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OFDM modulation</a:t>
            </a:r>
            <a:endParaRPr lang="en-KR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667074-B7E1-DF4A-ABF4-6899A09F3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907" y="3701018"/>
            <a:ext cx="3967012" cy="17425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AC097F-51B1-0344-95B0-F8C59E6CA3CE}"/>
              </a:ext>
            </a:extLst>
          </p:cNvPr>
          <p:cNvSpPr txBox="1"/>
          <p:nvPr/>
        </p:nvSpPr>
        <p:spPr>
          <a:xfrm>
            <a:off x="6096000" y="5987018"/>
            <a:ext cx="2195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V2V Communications</a:t>
            </a:r>
            <a:endParaRPr lang="en-KR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45148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C166B-40BE-2641-B97C-F911B7AF5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A6B84-1ABD-C44D-9A97-358128908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sz="1400" dirty="0"/>
              <a:t>ECE 432 Mobile Communications_Lecture2_Ajou_university lecture notes by S.N. Hong </a:t>
            </a:r>
            <a:r>
              <a:rPr lang="en-US" altLang="ko-KR" sz="1400" dirty="0"/>
              <a:t>&amp; W.J Shin</a:t>
            </a:r>
            <a:endParaRPr lang="en-KR" sz="1400" dirty="0"/>
          </a:p>
          <a:p>
            <a:r>
              <a:rPr lang="en-US" sz="1400" dirty="0"/>
              <a:t>Goldsmith, Andrea. </a:t>
            </a:r>
            <a:r>
              <a:rPr lang="en-US" sz="1400" i="1" dirty="0"/>
              <a:t>Wireless communications</a:t>
            </a:r>
            <a:r>
              <a:rPr lang="en-US" sz="1400" dirty="0"/>
              <a:t>. Cambridge university press, 2005.</a:t>
            </a:r>
            <a:endParaRPr lang="en-KR" sz="1400" dirty="0"/>
          </a:p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79557-EEAD-D44A-905A-636803BEA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B810B-939D-D649-AA33-6A0C14BEBA72}" type="slidenum">
              <a:rPr lang="en-KR" smtClean="0"/>
              <a:t>25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67720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99ACD-3C23-814A-B146-2B03CBE10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B810B-939D-D649-AA33-6A0C14BEBA72}" type="slidenum">
              <a:rPr lang="en-KR" smtClean="0"/>
              <a:t>26</a:t>
            </a:fld>
            <a:endParaRPr lang="en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BDDD99-B4C9-0946-A96D-4922F9E64D66}"/>
              </a:ext>
            </a:extLst>
          </p:cNvPr>
          <p:cNvSpPr txBox="1"/>
          <p:nvPr/>
        </p:nvSpPr>
        <p:spPr>
          <a:xfrm>
            <a:off x="5533987" y="3075057"/>
            <a:ext cx="11240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4000" b="1" dirty="0"/>
              <a:t>QnA</a:t>
            </a:r>
          </a:p>
        </p:txBody>
      </p:sp>
    </p:spTree>
    <p:extLst>
      <p:ext uri="{BB962C8B-B14F-4D97-AF65-F5344CB8AC3E}">
        <p14:creationId xmlns:p14="http://schemas.microsoft.com/office/powerpoint/2010/main" val="958841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99ACD-3C23-814A-B146-2B03CBE10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B810B-939D-D649-AA33-6A0C14BEBA72}" type="slidenum">
              <a:rPr lang="en-KR" smtClean="0"/>
              <a:t>27</a:t>
            </a:fld>
            <a:endParaRPr lang="en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BDDD99-B4C9-0946-A96D-4922F9E64D66}"/>
              </a:ext>
            </a:extLst>
          </p:cNvPr>
          <p:cNvSpPr txBox="1"/>
          <p:nvPr/>
        </p:nvSpPr>
        <p:spPr>
          <a:xfrm>
            <a:off x="4898749" y="3075057"/>
            <a:ext cx="2394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40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94810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493D3-2AFA-5247-8999-2EB5A5B70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/>
              <a:t>Review (Large-scale fading)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A956D-DEDC-6044-BCB2-974256278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>
                <a:solidFill>
                  <a:srgbClr val="0069FF"/>
                </a:solidFill>
              </a:rPr>
              <a:t>Path Loss </a:t>
            </a:r>
          </a:p>
          <a:p>
            <a:pPr lvl="1"/>
            <a:r>
              <a:rPr lang="en-KR" dirty="0"/>
              <a:t>Signal power decrease by distance</a:t>
            </a:r>
          </a:p>
          <a:p>
            <a:r>
              <a:rPr lang="en-KR" dirty="0">
                <a:solidFill>
                  <a:srgbClr val="FF0000"/>
                </a:solidFill>
              </a:rPr>
              <a:t>Shadowing</a:t>
            </a:r>
            <a:r>
              <a:rPr lang="en-KR" dirty="0"/>
              <a:t> </a:t>
            </a:r>
          </a:p>
          <a:p>
            <a:pPr lvl="1"/>
            <a:r>
              <a:rPr lang="en-KR" dirty="0"/>
              <a:t>Attenuation by obstacles</a:t>
            </a:r>
          </a:p>
          <a:p>
            <a:r>
              <a:rPr lang="en-KR" dirty="0">
                <a:solidFill>
                  <a:srgbClr val="00B050"/>
                </a:solidFill>
              </a:rPr>
              <a:t>Multipath Fading</a:t>
            </a:r>
          </a:p>
          <a:p>
            <a:pPr lvl="1"/>
            <a:r>
              <a:rPr lang="en-US" dirty="0"/>
              <a:t>R</a:t>
            </a:r>
            <a:r>
              <a:rPr lang="en-KR" dirty="0"/>
              <a:t>eflection, diffraction, scattering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40ED0-67F5-CB44-922A-F291C99E8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B810B-939D-D649-AA33-6A0C14BEBA72}" type="slidenum">
              <a:rPr lang="en-KR" smtClean="0"/>
              <a:t>3</a:t>
            </a:fld>
            <a:endParaRPr lang="en-KR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E82AA7E-2030-1346-90E5-D113E7536E2C}"/>
              </a:ext>
            </a:extLst>
          </p:cNvPr>
          <p:cNvGrpSpPr/>
          <p:nvPr/>
        </p:nvGrpSpPr>
        <p:grpSpPr>
          <a:xfrm>
            <a:off x="3084445" y="4338646"/>
            <a:ext cx="6628234" cy="2270137"/>
            <a:chOff x="838200" y="4312839"/>
            <a:chExt cx="6628234" cy="22701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4B20BB9-4047-8249-AB28-38020542F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9077" y="4312839"/>
              <a:ext cx="6607357" cy="186412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2A5C3F-244B-824A-ADA9-132B9C9BE62B}"/>
                </a:ext>
              </a:extLst>
            </p:cNvPr>
            <p:cNvSpPr txBox="1"/>
            <p:nvPr/>
          </p:nvSpPr>
          <p:spPr>
            <a:xfrm>
              <a:off x="838200" y="6182866"/>
              <a:ext cx="5913329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Bradley Hand" pitchFamily="2" charset="77"/>
                </a:rPr>
                <a:t>“Path loss” + ”Shadowing” + “Multipath”</a:t>
              </a:r>
              <a:endParaRPr lang="ko-KR" altLang="en-US" sz="2000" b="1" dirty="0">
                <a:latin typeface="Bradley Han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5075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395E3-6619-A542-82F4-EB3CB65A5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Review (Large-scale Fading)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7F6E4F-9818-D046-8AB6-F418851245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4463"/>
                <a:ext cx="10515600" cy="5094288"/>
              </a:xfrm>
            </p:spPr>
            <p:txBody>
              <a:bodyPr>
                <a:normAutofit/>
              </a:bodyPr>
              <a:lstStyle/>
              <a:p>
                <a:r>
                  <a:rPr lang="en-KR" dirty="0">
                    <a:solidFill>
                      <a:srgbClr val="0069FF"/>
                    </a:solidFill>
                  </a:rPr>
                  <a:t>Pathloss</a:t>
                </a:r>
                <a:r>
                  <a:rPr lang="en-KR" dirty="0"/>
                  <a:t> + </a:t>
                </a:r>
                <a:r>
                  <a:rPr lang="en-KR" dirty="0">
                    <a:solidFill>
                      <a:srgbClr val="FF0000"/>
                    </a:solidFill>
                  </a:rPr>
                  <a:t>Shadowing</a:t>
                </a:r>
              </a:p>
              <a:p>
                <a:r>
                  <a:rPr lang="en-KR" dirty="0"/>
                  <a:t>Shadowing: Log-normal random variable</a:t>
                </a:r>
              </a:p>
              <a:p>
                <a:endParaRPr lang="en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0069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69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69FF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69FF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solidFill>
                                <a:srgbClr val="0069FF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func>
                      <m:r>
                        <a:rPr lang="en-US" b="0" i="1" smtClean="0">
                          <a:solidFill>
                            <a:srgbClr val="0069FF"/>
                          </a:solidFill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US" b="0" i="1" smtClean="0">
                          <a:solidFill>
                            <a:srgbClr val="0069FF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0069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69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69FF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69FF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69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0069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0069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0069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69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69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KR" dirty="0"/>
              </a:p>
              <a:p>
                <a:endParaRPr lang="en-KR" dirty="0"/>
              </a:p>
              <a:p>
                <a:r>
                  <a:rPr lang="en-KR" dirty="0"/>
                  <a:t>Outage probability: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e>
                    </m:d>
                  </m:oMath>
                </a14:m>
                <a:endParaRPr lang="en-KR" dirty="0"/>
              </a:p>
              <a:p>
                <a:r>
                  <a:rPr lang="en-KR" dirty="0"/>
                  <a:t>For Log-normal shadowing model:</a:t>
                </a:r>
              </a:p>
              <a:p>
                <a:endParaRPr lang="en-KR" sz="105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𝑑𝐵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𝑑𝐵</m:t>
                                      </m:r>
                                    </m:sub>
                                  </m:sSub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KR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7F6E4F-9818-D046-8AB6-F418851245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4463"/>
                <a:ext cx="10515600" cy="5094288"/>
              </a:xfrm>
              <a:blipFill>
                <a:blip r:embed="rId2"/>
                <a:stretch>
                  <a:fillRect l="-1086" t="-199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0AA587-5089-D14B-8E70-B4A14A4EC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B810B-939D-D649-AA33-6A0C14BEBA72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09050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42D5D-C04F-D246-B379-B28BB2BDC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Review (Large-Scale Fading)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5BF18A-817D-CA46-8E8C-C14E8B08A7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KR" dirty="0"/>
                  <a:t>Cell Planning : Choosing Cell Size</a:t>
                </a:r>
              </a:p>
              <a:p>
                <a:r>
                  <a:rPr lang="en-KR" dirty="0"/>
                  <a:t>Ex) </a:t>
                </a:r>
              </a:p>
              <a:p>
                <a:pPr lvl="1">
                  <a:buFontTx/>
                  <a:buChar char="-"/>
                </a:pPr>
                <a:r>
                  <a:rPr lang="en-KR" dirty="0"/>
                  <a:t>Consider wireless system </a:t>
                </a:r>
              </a:p>
              <a:p>
                <a:pPr lvl="1">
                  <a:buFontTx/>
                  <a:buChar char="-"/>
                </a:pPr>
                <a:r>
                  <a:rPr lang="en-KR" dirty="0"/>
                  <a:t>Transmit power at BS: </a:t>
                </a:r>
                <a:r>
                  <a:rPr lang="en-KR" dirty="0">
                    <a:solidFill>
                      <a:srgbClr val="FF0000"/>
                    </a:solidFill>
                  </a:rPr>
                  <a:t>100dBm</a:t>
                </a:r>
              </a:p>
              <a:p>
                <a:pPr lvl="1">
                  <a:buFontTx/>
                  <a:buChar char="-"/>
                </a:pPr>
                <a:r>
                  <a:rPr lang="en-KR" dirty="0"/>
                  <a:t>Path-loss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dBm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dBm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−40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KR" dirty="0"/>
              </a:p>
              <a:p>
                <a:pPr lvl="1">
                  <a:buFontTx/>
                  <a:buChar char="-"/>
                </a:pPr>
                <a:r>
                  <a:rPr lang="en-KR" dirty="0"/>
                  <a:t>Required Received power: </a:t>
                </a:r>
                <a:r>
                  <a:rPr lang="en-KR" dirty="0">
                    <a:solidFill>
                      <a:srgbClr val="FF0000"/>
                    </a:solidFill>
                  </a:rPr>
                  <a:t>20dBm</a:t>
                </a:r>
              </a:p>
              <a:p>
                <a:pPr lvl="1">
                  <a:buFontTx/>
                  <a:buChar char="-"/>
                </a:pPr>
                <a:r>
                  <a:rPr lang="en-US" dirty="0"/>
                  <a:t>R</a:t>
                </a:r>
                <a:r>
                  <a:rPr lang="en-KR" dirty="0"/>
                  <a:t>equired Outage probability: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&lt;0.01</m:t>
                    </m:r>
                  </m:oMath>
                </a14:m>
                <a:endParaRPr lang="en-KR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5BF18A-817D-CA46-8E8C-C14E8B08A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12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39968F-1F80-4A4E-A0E6-F75318B1C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B810B-939D-D649-AA33-6A0C14BEBA72}" type="slidenum">
              <a:rPr lang="en-KR" smtClean="0"/>
              <a:t>5</a:t>
            </a:fld>
            <a:endParaRPr lang="en-K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E9F56A-7BFD-EA48-B657-8E1546B69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906" y="3795713"/>
            <a:ext cx="3343461" cy="262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5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AA254-FD3A-6A44-8B0B-87E666864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Review (Large-Scale Fading)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80C20B-EAFD-3045-89DA-34AEC77CE1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2509" y="1049338"/>
            <a:ext cx="9545314" cy="530701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93DDB-5F5E-2C4E-8BC0-232AA27E9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B810B-939D-D649-AA33-6A0C14BEBA72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21104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4DD15-2EBD-D74F-8CBE-23D78255D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Multipath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A669F-A94C-214F-938F-BE59A42E4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>
                <a:solidFill>
                  <a:srgbClr val="FF0000"/>
                </a:solidFill>
              </a:rPr>
              <a:t>Multipath Fading</a:t>
            </a:r>
          </a:p>
          <a:p>
            <a:pPr lvl="1"/>
            <a:r>
              <a:rPr lang="en-KR" u="sng" dirty="0"/>
              <a:t>Constructive and destructive effects </a:t>
            </a:r>
            <a:r>
              <a:rPr lang="en-KR" dirty="0"/>
              <a:t>of different multipath components introduced by the channel</a:t>
            </a:r>
          </a:p>
          <a:p>
            <a:r>
              <a:rPr lang="en-KR" dirty="0"/>
              <a:t>Time-Varying Channel impulse response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A595B-210D-F747-A26D-63B0DA497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B810B-939D-D649-AA33-6A0C14BEBA72}" type="slidenum">
              <a:rPr lang="en-KR" smtClean="0"/>
              <a:t>7</a:t>
            </a:fld>
            <a:endParaRPr lang="en-K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F2B729-5102-1341-A728-E80BBCB0A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71" y="3429000"/>
            <a:ext cx="5636466" cy="292735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D94E755-E9F7-9743-B9C9-CAA9CB7B72C8}"/>
              </a:ext>
            </a:extLst>
          </p:cNvPr>
          <p:cNvGrpSpPr/>
          <p:nvPr/>
        </p:nvGrpSpPr>
        <p:grpSpPr>
          <a:xfrm>
            <a:off x="7114784" y="3429000"/>
            <a:ext cx="4239016" cy="3029948"/>
            <a:chOff x="7114784" y="3429000"/>
            <a:chExt cx="4239016" cy="302994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8CBF8F4-C6F7-5D42-82C4-6E8C3A494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0042" y="3429000"/>
              <a:ext cx="4073758" cy="302994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EA9D1EA-D0A4-294A-86F4-D715C059F5C5}"/>
                </a:ext>
              </a:extLst>
            </p:cNvPr>
            <p:cNvSpPr/>
            <p:nvPr/>
          </p:nvSpPr>
          <p:spPr>
            <a:xfrm>
              <a:off x="7114784" y="4759890"/>
              <a:ext cx="601249" cy="501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</p:spTree>
    <p:extLst>
      <p:ext uri="{BB962C8B-B14F-4D97-AF65-F5344CB8AC3E}">
        <p14:creationId xmlns:p14="http://schemas.microsoft.com/office/powerpoint/2010/main" val="3739157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4DD15-2EBD-D74F-8CBE-23D78255D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Multipath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DA669F-A94C-214F-938F-BE59A42E4C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KR" dirty="0">
                    <a:solidFill>
                      <a:srgbClr val="FF0000"/>
                    </a:solidFill>
                  </a:rPr>
                  <a:t>Multipath Fading</a:t>
                </a:r>
              </a:p>
              <a:p>
                <a:pPr lvl="1"/>
                <a:r>
                  <a:rPr lang="en-KR" u="sng" dirty="0"/>
                  <a:t>Constructive and destructive effects </a:t>
                </a:r>
                <a:r>
                  <a:rPr lang="en-KR" dirty="0"/>
                  <a:t>of different multipath components introduced by the channel</a:t>
                </a:r>
              </a:p>
              <a:p>
                <a:r>
                  <a:rPr lang="en-KR" b="1" dirty="0">
                    <a:solidFill>
                      <a:srgbClr val="FF0000"/>
                    </a:solidFill>
                  </a:rPr>
                  <a:t>Time-Varying Channel impulse response</a:t>
                </a:r>
              </a:p>
              <a:p>
                <a:pPr lvl="1"/>
                <a:r>
                  <a:rPr lang="en-US" dirty="0"/>
                  <a:t>Impulse response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KR" dirty="0"/>
                  <a:t> A Train of impulse responses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DA669F-A94C-214F-938F-BE59A42E4C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12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A595B-210D-F747-A26D-63B0DA497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B810B-939D-D649-AA33-6A0C14BEBA72}" type="slidenum">
              <a:rPr lang="en-KR" smtClean="0"/>
              <a:t>8</a:t>
            </a:fld>
            <a:endParaRPr lang="en-KR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322B535-951E-854F-82CF-B0CE14D9E62F}"/>
              </a:ext>
            </a:extLst>
          </p:cNvPr>
          <p:cNvGrpSpPr/>
          <p:nvPr/>
        </p:nvGrpSpPr>
        <p:grpSpPr>
          <a:xfrm>
            <a:off x="2717370" y="3429000"/>
            <a:ext cx="6540498" cy="3149602"/>
            <a:chOff x="2868460" y="3429000"/>
            <a:chExt cx="6540498" cy="314960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4F6F0F4-C3AC-C24B-90B8-8130C5474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84445" y="3576405"/>
              <a:ext cx="6324513" cy="3002197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663471-B64D-C345-9750-66723B5DA519}"/>
                </a:ext>
              </a:extLst>
            </p:cNvPr>
            <p:cNvSpPr/>
            <p:nvPr/>
          </p:nvSpPr>
          <p:spPr>
            <a:xfrm>
              <a:off x="2868460" y="5999967"/>
              <a:ext cx="501041" cy="5786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370B7B2-BEEF-3741-B2B2-3D9EEAAB5EBE}"/>
                </a:ext>
              </a:extLst>
            </p:cNvPr>
            <p:cNvSpPr/>
            <p:nvPr/>
          </p:nvSpPr>
          <p:spPr>
            <a:xfrm>
              <a:off x="4096012" y="3429000"/>
              <a:ext cx="841332" cy="5786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992162-AA47-B14A-836F-35A2E0B5FD6E}"/>
                </a:ext>
              </a:extLst>
            </p:cNvPr>
            <p:cNvSpPr/>
            <p:nvPr/>
          </p:nvSpPr>
          <p:spPr>
            <a:xfrm>
              <a:off x="6752485" y="3506395"/>
              <a:ext cx="841332" cy="5786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1852DC-E484-3945-9DB7-08466C807A0C}"/>
              </a:ext>
            </a:extLst>
          </p:cNvPr>
          <p:cNvCxnSpPr/>
          <p:nvPr/>
        </p:nvCxnSpPr>
        <p:spPr>
          <a:xfrm>
            <a:off x="3496482" y="4847573"/>
            <a:ext cx="0" cy="1731029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4765B55-AA48-574E-BBBF-88E5E38C57B1}"/>
              </a:ext>
            </a:extLst>
          </p:cNvPr>
          <p:cNvCxnSpPr/>
          <p:nvPr/>
        </p:nvCxnSpPr>
        <p:spPr>
          <a:xfrm>
            <a:off x="4294336" y="4820682"/>
            <a:ext cx="0" cy="1731029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DC2B665-6317-E04D-BE86-D0EBF76138F9}"/>
              </a:ext>
            </a:extLst>
          </p:cNvPr>
          <p:cNvCxnSpPr/>
          <p:nvPr/>
        </p:nvCxnSpPr>
        <p:spPr>
          <a:xfrm>
            <a:off x="5289415" y="4847578"/>
            <a:ext cx="0" cy="1731029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DA73C9F-AD73-A842-91F7-2BA066400D3D}"/>
              </a:ext>
            </a:extLst>
          </p:cNvPr>
          <p:cNvCxnSpPr/>
          <p:nvPr/>
        </p:nvCxnSpPr>
        <p:spPr>
          <a:xfrm>
            <a:off x="6087269" y="4838614"/>
            <a:ext cx="0" cy="1731029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072D646-D264-7548-8947-502D918CAD26}"/>
              </a:ext>
            </a:extLst>
          </p:cNvPr>
          <p:cNvCxnSpPr/>
          <p:nvPr/>
        </p:nvCxnSpPr>
        <p:spPr>
          <a:xfrm>
            <a:off x="3496482" y="4847573"/>
            <a:ext cx="1792933" cy="0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16EC27F-68C8-0340-8200-9C795FF63054}"/>
              </a:ext>
            </a:extLst>
          </p:cNvPr>
          <p:cNvSpPr txBox="1"/>
          <p:nvPr/>
        </p:nvSpPr>
        <p:spPr>
          <a:xfrm>
            <a:off x="3562724" y="4409274"/>
            <a:ext cx="1726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KR" dirty="0"/>
              <a:t>ymbol duration</a:t>
            </a:r>
          </a:p>
        </p:txBody>
      </p:sp>
    </p:spTree>
    <p:extLst>
      <p:ext uri="{BB962C8B-B14F-4D97-AF65-F5344CB8AC3E}">
        <p14:creationId xmlns:p14="http://schemas.microsoft.com/office/powerpoint/2010/main" val="2014180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CDA0E-91B7-4449-BCDE-1D035E2DE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Statistical Multipath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7850E9-CFD3-4C44-8E3B-25F5398612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4463"/>
                <a:ext cx="10515600" cy="530701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KR" dirty="0"/>
                  <a:t>Random number of multipath components</a:t>
                </a:r>
              </a:p>
              <a:p>
                <a:r>
                  <a:rPr lang="en-KR" dirty="0"/>
                  <a:t>Random Components change with time</a:t>
                </a:r>
              </a:p>
              <a:p>
                <a:pPr lvl="1"/>
                <a:r>
                  <a:rPr lang="en-US" dirty="0"/>
                  <a:t>T</a:t>
                </a:r>
                <a:r>
                  <a:rPr lang="en-KR" dirty="0"/>
                  <a:t>he baseband signal : 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KR" dirty="0"/>
              </a:p>
              <a:p>
                <a:pPr lvl="1"/>
                <a:r>
                  <a:rPr lang="en-KR" dirty="0"/>
                  <a:t>Amplitude :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KR" dirty="0"/>
              </a:p>
              <a:p>
                <a:pPr lvl="1"/>
                <a:r>
                  <a:rPr lang="en-KR" dirty="0"/>
                  <a:t>Angle of arrival :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KR" dirty="0"/>
              </a:p>
              <a:p>
                <a:pPr lvl="1"/>
                <a:r>
                  <a:rPr lang="en-KR" dirty="0"/>
                  <a:t>Doppler shift 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KR" dirty="0"/>
              </a:p>
              <a:p>
                <a:pPr lvl="1"/>
                <a:r>
                  <a:rPr lang="en-KR" dirty="0"/>
                  <a:t>Phase shift 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KR" dirty="0"/>
              </a:p>
              <a:p>
                <a:pPr lvl="1"/>
                <a:r>
                  <a:rPr lang="en-KR" dirty="0"/>
                  <a:t>Path delay :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KR" dirty="0"/>
                  <a:t> path length</a:t>
                </a:r>
              </a:p>
              <a:p>
                <a:r>
                  <a:rPr lang="en-KR" dirty="0"/>
                  <a:t>The Received Signal</a:t>
                </a:r>
              </a:p>
              <a:p>
                <a:endParaRPr lang="en-KR" sz="17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69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69FF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69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69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69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dirty="0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KR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7850E9-CFD3-4C44-8E3B-25F5398612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4463"/>
                <a:ext cx="10515600" cy="5307012"/>
              </a:xfrm>
              <a:blipFill>
                <a:blip r:embed="rId2"/>
                <a:stretch>
                  <a:fillRect l="-965" t="-2387" b="-3078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87B096-9672-EB4D-BBCA-36D1C8F1D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B810B-939D-D649-AA33-6A0C14BEBA72}" type="slidenum">
              <a:rPr lang="en-KR" smtClean="0"/>
              <a:t>9</a:t>
            </a:fld>
            <a:endParaRPr lang="en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61998-9A15-224C-90D0-D391E21CAEAE}"/>
              </a:ext>
            </a:extLst>
          </p:cNvPr>
          <p:cNvSpPr txBox="1"/>
          <p:nvPr/>
        </p:nvSpPr>
        <p:spPr>
          <a:xfrm>
            <a:off x="6200384" y="6139419"/>
            <a:ext cx="685316" cy="369332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KR" dirty="0">
                <a:solidFill>
                  <a:srgbClr val="FF0000"/>
                </a:solidFill>
              </a:rPr>
              <a:t>delay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E9B7F9-6703-8E4E-A541-E45A8D4A876F}"/>
              </a:ext>
            </a:extLst>
          </p:cNvPr>
          <p:cNvSpPr txBox="1"/>
          <p:nvPr/>
        </p:nvSpPr>
        <p:spPr>
          <a:xfrm>
            <a:off x="9107556" y="6139419"/>
            <a:ext cx="941283" cy="369332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KR" dirty="0">
                <a:solidFill>
                  <a:srgbClr val="00B050"/>
                </a:solidFill>
              </a:rPr>
              <a:t>Doppler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1BC89F-C265-3441-838D-DB62B8796176}"/>
              </a:ext>
            </a:extLst>
          </p:cNvPr>
          <p:cNvSpPr txBox="1"/>
          <p:nvPr/>
        </p:nvSpPr>
        <p:spPr>
          <a:xfrm>
            <a:off x="4670026" y="5074205"/>
            <a:ext cx="2100319" cy="369332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KR" dirty="0">
                <a:solidFill>
                  <a:srgbClr val="0069FF"/>
                </a:solidFill>
              </a:rPr>
              <a:t>Pathloss, Shadowing</a:t>
            </a:r>
          </a:p>
        </p:txBody>
      </p:sp>
    </p:spTree>
    <p:extLst>
      <p:ext uri="{BB962C8B-B14F-4D97-AF65-F5344CB8AC3E}">
        <p14:creationId xmlns:p14="http://schemas.microsoft.com/office/powerpoint/2010/main" val="782672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1314</TotalTime>
  <Words>1070</Words>
  <Application>Microsoft Macintosh PowerPoint</Application>
  <PresentationFormat>Widescreen</PresentationFormat>
  <Paragraphs>250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Bradley Hand</vt:lpstr>
      <vt:lpstr>Calibri</vt:lpstr>
      <vt:lpstr>Calibri Light</vt:lpstr>
      <vt:lpstr>Cambria Math</vt:lpstr>
      <vt:lpstr>Office Theme</vt:lpstr>
      <vt:lpstr>Wireless Communications seminar 02</vt:lpstr>
      <vt:lpstr>Contents</vt:lpstr>
      <vt:lpstr>Review (Large-scale fading)</vt:lpstr>
      <vt:lpstr>Review (Large-scale Fading)</vt:lpstr>
      <vt:lpstr>Review (Large-Scale Fading)</vt:lpstr>
      <vt:lpstr>Review (Large-Scale Fading)</vt:lpstr>
      <vt:lpstr>Multipath Model</vt:lpstr>
      <vt:lpstr>Multipath Model</vt:lpstr>
      <vt:lpstr>Statistical Multipath Model</vt:lpstr>
      <vt:lpstr>Time-varying Impulse Response</vt:lpstr>
      <vt:lpstr>Time-varying Impulse Response</vt:lpstr>
      <vt:lpstr>Wideband Model</vt:lpstr>
      <vt:lpstr>Wideband Model</vt:lpstr>
      <vt:lpstr>Wideband Model</vt:lpstr>
      <vt:lpstr>Wideband Model</vt:lpstr>
      <vt:lpstr>Coherence Bandwidth</vt:lpstr>
      <vt:lpstr>Coherence Bandwidth</vt:lpstr>
      <vt:lpstr>Coherence Bandwidth</vt:lpstr>
      <vt:lpstr>Coherence Time</vt:lpstr>
      <vt:lpstr>Coherence Time </vt:lpstr>
      <vt:lpstr>Summary</vt:lpstr>
      <vt:lpstr>Summary</vt:lpstr>
      <vt:lpstr>Summary</vt:lpstr>
      <vt:lpstr>Discrete-Time Baseband Model</vt:lpstr>
      <vt:lpstr>References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 W7: Policy Gradients</dc:title>
  <dc:creator>k31231</dc:creator>
  <cp:lastModifiedBy>Sungweon Hong</cp:lastModifiedBy>
  <cp:revision>8</cp:revision>
  <dcterms:created xsi:type="dcterms:W3CDTF">2021-09-28T10:19:57Z</dcterms:created>
  <dcterms:modified xsi:type="dcterms:W3CDTF">2022-01-10T08:24:35Z</dcterms:modified>
</cp:coreProperties>
</file>